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67" r:id="rId2"/>
    <p:sldId id="320" r:id="rId3"/>
    <p:sldId id="329" r:id="rId4"/>
    <p:sldId id="330" r:id="rId5"/>
    <p:sldId id="331" r:id="rId6"/>
    <p:sldId id="332" r:id="rId7"/>
    <p:sldId id="333" r:id="rId8"/>
    <p:sldId id="334" r:id="rId9"/>
    <p:sldId id="337" r:id="rId10"/>
    <p:sldId id="335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6" r:id="rId28"/>
    <p:sldId id="357" r:id="rId29"/>
    <p:sldId id="358" r:id="rId30"/>
    <p:sldId id="360" r:id="rId31"/>
    <p:sldId id="359" r:id="rId32"/>
    <p:sldId id="363" r:id="rId33"/>
    <p:sldId id="362" r:id="rId34"/>
    <p:sldId id="364" r:id="rId35"/>
    <p:sldId id="365" r:id="rId36"/>
    <p:sldId id="366" r:id="rId37"/>
    <p:sldId id="367" r:id="rId3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оронин Владимир Михайлович" initials="ВВ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BA"/>
    <a:srgbClr val="DA0000"/>
    <a:srgbClr val="FFC32E"/>
    <a:srgbClr val="FFD365"/>
    <a:srgbClr val="E1D473"/>
    <a:srgbClr val="334286"/>
    <a:srgbClr val="E1002B"/>
    <a:srgbClr val="A21630"/>
    <a:srgbClr val="FFA733"/>
    <a:srgbClr val="D000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395" autoAdjust="0"/>
  </p:normalViewPr>
  <p:slideViewPr>
    <p:cSldViewPr snapToGrid="0" snapToObjects="1">
      <p:cViewPr>
        <p:scale>
          <a:sx n="65" d="100"/>
          <a:sy n="65" d="100"/>
        </p:scale>
        <p:origin x="-2316" y="-1230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t>22.10.2021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сидит, дисплей, компьютер, стол&#10;&#10;Автоматически созданное описание" id="19" name="Рисунок 18">
            <a:extLst>
              <a:ext uri="{FF2B5EF4-FFF2-40B4-BE49-F238E27FC236}">
                <a16:creationId xmlns:a16="http://schemas.microsoft.com/office/drawing/2014/main" xmlns="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" l="-39" r="-15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dirty="0" lang="ru-RU" sz="1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ФЕДЕРАЛЬНАЯ СЛУЖБА</a:t>
            </a:r>
          </a:p>
          <a:p>
            <a:pPr algn="ctr"/>
            <a:r>
              <a:rPr dirty="0" lang="ru-RU" sz="10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AF1070-B945-8D4C-899C-993073D72606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lvl1pPr indent="0" marL="0">
              <a:buNone/>
              <a:defRPr b="1" dirty="0" lang="ru-RU" smtClean="0" sz="5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  <a:lvl2pPr>
              <a:defRPr dirty="0" lang="ru-RU" smtClean="0" sz="1800"/>
            </a:lvl2pPr>
            <a:lvl3pPr>
              <a:defRPr dirty="0" lang="ru-RU" smtClean="0" sz="1800"/>
            </a:lvl3pPr>
            <a:lvl4pPr>
              <a:defRPr dirty="0" lang="ru-RU" smtClean="0"/>
            </a:lvl4pPr>
            <a:lvl5pPr>
              <a:defRPr dirty="0" lang="ru-RU"/>
            </a:lvl5pPr>
          </a:lstStyle>
          <a:p>
            <a:pPr lvl="0" marL="0"/>
            <a:r>
              <a:rPr dirty="0" lang="ru-RU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DD92C87E-2341-274B-BF52-A5D44F5B38BB}"/>
              </a:ext>
            </a:extLst>
          </p:cNvPr>
          <p:cNvSpPr>
            <a:spLocks noGrp="1"/>
          </p:cNvSpPr>
          <p:nvPr>
            <p:ph idx="11" sz="quarter" type="body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bIns="0" lIns="0" rIns="0" rtlCol="0" tIns="12700" vert="horz" wrap="square">
            <a:spAutoFit/>
          </a:bodyPr>
          <a:lstStyle>
            <a:lvl1pPr indent="0" marL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mtClean="0" sz="1800"/>
            </a:lvl2pPr>
            <a:lvl3pPr>
              <a:defRPr lang="ru-RU" smtClean="0" sz="180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 marL="12700">
              <a:spcBef>
                <a:spcPts val="100"/>
              </a:spcBef>
            </a:pPr>
            <a:r>
              <a:rPr dirty="0" lang="ru-RU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:a16="http://schemas.microsoft.com/office/drawing/2014/main" xmlns="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b="b" l="l" r="r" t="t"/>
              <a:pathLst>
                <a:path h="444500" w="440054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:a16="http://schemas.microsoft.com/office/drawing/2014/main" xmlns="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xmlns="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xmlns="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xmlns="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xmlns="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xmlns="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xmlns="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xmlns="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xmlns="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xmlns="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xmlns="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xmlns="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xmlns="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r="2330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xmlns="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xmlns="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cstate="print" r:embed="rId3">
              <a:alphaModFix amt="50000"/>
            </a:blip>
            <a:srcRect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xmlns="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cstate="print" r:embed="rId3">
              <a:alphaModFix amt="39000"/>
            </a:blip>
            <a:srcRect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idx="10" sz="quarter" type="sldNum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b="b" l="l" r="r" t="t"/>
              <a:pathLst>
                <a:path h="444500" w="440054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bIns="0" lIns="0" rIns="0" rtlCol="0" tIns="0" wrap="square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cstate="print" r:embed="rId4"/>
              <a:stretch>
                <a:fillRect/>
              </a:stretch>
            </a:blipFill>
          </p:spPr>
          <p:txBody>
            <a:bodyPr bIns="0" lIns="0" rIns="0" rtlCol="0" tIns="0" wrap="square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xmlns="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b="b" l="l" r="r" t="t"/>
            <a:pathLst>
              <a:path h="3338195" w="405764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bIns="0" lIns="0" rIns="0" rtlCol="0" tIns="0" wrap="square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00000"/>
              </a:lnSpc>
            </a:pPr>
            <a:r>
              <a:rPr b="1" dirty="0" lang="ru-RU" sz="1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b="1" dirty="0" lang="ru-RU" sz="14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idx="11" sz="quarter" type="body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algn="r" indent="0" marL="0">
              <a:buNone/>
              <a:defRPr sz="4800">
                <a:solidFill>
                  <a:schemeClr val="bg1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</a:lstStyle>
          <a:p>
            <a:pPr lvl="0"/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xmlns="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xmlns="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xmlns="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bIns="0" lIns="0" rIns="0" rtlCol="0" tIns="0" wrap="square"/>
          <a:lstStyle/>
          <a:p>
            <a:endParaRPr/>
          </a:p>
        </p:txBody>
      </p:sp>
      <p:pic>
        <p:nvPicPr>
          <p:cNvPr descr="Изображение выглядит как внутренний, потолок, окно, стол&#10;&#10;Автоматически созданное описание" id="5" name="Рисунок 4">
            <a:extLst>
              <a:ext uri="{FF2B5EF4-FFF2-40B4-BE49-F238E27FC236}">
                <a16:creationId xmlns:a16="http://schemas.microsoft.com/office/drawing/2014/main" xmlns="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xmlns="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bIns="0" lIns="0" rIns="0" rtlCol="0" tIns="0" wrap="square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xmlns="" id="{041657FF-1B3C-C242-ADB0-148F6CA9EF76}"/>
              </a:ext>
            </a:extLst>
          </p:cNvPr>
          <p:cNvSpPr>
            <a:spLocks noGrp="1"/>
          </p:cNvSpPr>
          <p:nvPr>
            <p:ph idx="10" sz="quarter" type="body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indent="0" marL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charset="0" panose="020B0604020202020204" pitchFamily="34" typeface="Arial"/>
                <a:cs charset="0" panose="020B0604020202020204" pitchFamily="34" typeface="Arial"/>
              </a:defRPr>
            </a:lvl1pPr>
          </a:lstStyle>
          <a:p>
            <a:pPr lvl="0"/>
            <a:endParaRPr dirty="0" lang="ru-RU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xmlns="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b="b" l="l" r="r" t="t"/>
            <a:pathLst>
              <a:path h="444500" w="440054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bIns="0" lIns="0" rIns="0" rtlCol="0" tIns="0" wrap="square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xmlns="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p="http://schemas.openxmlformats.org/presentationml/2006/main" xmlns:a="http://schemas.openxmlformats.org/drawingml/2006/main" xmlns:r="http://schemas.openxmlformats.org/officeDocument/2006/relationships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внутренний, сталь, сидит, большой&#10;&#10;Автоматически созданное описание" id="15" name="Рисунок 14">
            <a:extLst>
              <a:ext uri="{FF2B5EF4-FFF2-40B4-BE49-F238E27FC236}">
                <a16:creationId xmlns:a16="http://schemas.microsoft.com/office/drawing/2014/main" xmlns="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8" r="-59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dirty="0"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xmlns="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fmla="*/ 0 w 1149350" name="connsiteX0"/>
              <a:gd fmla="*/ 0 h 1035050" name="connsiteY0"/>
              <a:gd fmla="*/ 1041400 w 1149350" name="connsiteX1"/>
              <a:gd fmla="*/ 977900 h 1035050" name="connsiteY1"/>
              <a:gd fmla="*/ 1149350 w 1149350" name="connsiteX2"/>
              <a:gd fmla="*/ 1035050 h 1035050" name="connsiteY2"/>
              <a:gd fmla="*/ 0 w 1149350" name="connsiteX0"/>
              <a:gd fmla="*/ 0 h 1035050" name="connsiteY0"/>
              <a:gd fmla="*/ 1041400 w 1149350" name="connsiteX1"/>
              <a:gd fmla="*/ 977900 h 1035050" name="connsiteY1"/>
              <a:gd fmla="*/ 1149350 w 1149350" name="connsiteX2"/>
              <a:gd fmla="*/ 1035050 h 1035050" name="connsiteY2"/>
              <a:gd fmla="*/ 0 w 1149350" name="connsiteX0"/>
              <a:gd fmla="*/ 0 h 1035050" name="connsiteY0"/>
              <a:gd fmla="*/ 1041400 w 1149350" name="connsiteX1"/>
              <a:gd fmla="*/ 977900 h 1035050" name="connsiteY1"/>
              <a:gd fmla="*/ 1149350 w 1149350" name="connsiteX2"/>
              <a:gd fmla="*/ 1035050 h 1035050" name="connsiteY2"/>
              <a:gd fmla="*/ 0 w 1166570" name="connsiteX0"/>
              <a:gd fmla="*/ 0 h 1059877" name="connsiteY0"/>
              <a:gd fmla="*/ 1041400 w 1166570" name="connsiteX1"/>
              <a:gd fmla="*/ 977900 h 1059877" name="connsiteY1"/>
              <a:gd fmla="*/ 1147797 w 1166570" name="connsiteX2"/>
              <a:gd fmla="*/ 1004469 h 1059877" name="connsiteY2"/>
              <a:gd fmla="*/ 0 w 1210622" name="connsiteX0"/>
              <a:gd fmla="*/ 0 h 1014511" name="connsiteY0"/>
              <a:gd fmla="*/ 1041400 w 1210622" name="connsiteX1"/>
              <a:gd fmla="*/ 977900 h 1014511" name="connsiteY1"/>
              <a:gd fmla="*/ 1208391 w 1210622" name="connsiteX2"/>
              <a:gd fmla="*/ 822778 h 1014511" name="connsiteY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1014511" w="1210622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indent="158115" marL="12700" marR="5080">
              <a:lnSpc>
                <a:spcPct val="114799"/>
              </a:lnSpc>
              <a:spcBef>
                <a:spcPts val="100"/>
              </a:spcBef>
            </a:pPr>
            <a:r>
              <a:rPr dirty="0" lang="ru-RU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dirty="0" lang="ru-RU" spc="-45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dirty="0" lang="ru-RU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dirty="0" lang="ru-RU">
                <a:solidFill>
                  <a:srgbClr val="FFFFFF"/>
                </a:solidFill>
                <a:latin typeface="Arial"/>
                <a:cs typeface="Arial"/>
              </a:rPr>
            </a:br>
            <a:r>
              <a:rPr dirty="0" lang="ru-RU" spc="-1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dirty="0" lang="ru-RU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xmlns="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cstate="print" r:embed="rId3"/>
            <a:stretch>
              <a:fillRect/>
            </a:stretch>
          </a:blipFill>
        </p:spPr>
        <p:txBody>
          <a:bodyPr bIns="0" lIns="0" rIns="0" rtlCol="0" tIns="0" wrap="square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xmlns="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b="b" l="l" r="r" t="t"/>
            <a:pathLst>
              <a:path h="798829" w="433450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bIns="0" lIns="0" rIns="0" rtlCol="0" tIns="0" wrap="square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xmlns="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xmlns="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xmlns="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xmlns="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xmlns="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xmlns="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xmlns="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xmlns="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xmlns="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xmlns="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xmlns="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xmlns="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xmlns="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xmlns="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xmlns="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xmlns="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xmlns="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30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31.pn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32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33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4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hdphoto6.wdp" Type="http://schemas.microsoft.com/office/2007/relationships/hdphoto"/><Relationship Id="rId5" Target="../media/image35.png" Type="http://schemas.openxmlformats.org/officeDocument/2006/relationships/image"/><Relationship Id="rId4" Target="../media/hdphoto5.wdp" Type="http://schemas.microsoft.com/office/2007/relationships/hdphoto"/></Relationships>
</file>

<file path=ppt/slides/_rels/slide14.xml.rels><?xml version="1.0" encoding="UTF-8" standalone="yes" ?><Relationships xmlns="http://schemas.openxmlformats.org/package/2006/relationships"><Relationship Id="rId3" Target="../media/image36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image37.png" Type="http://schemas.openxmlformats.org/officeDocument/2006/relationships/image"/><Relationship Id="rId4" Target="../media/hdphoto7.wdp" Type="http://schemas.microsoft.com/office/2007/relationships/hdphoto"/></Relationships>
</file>

<file path=ppt/slides/_rels/slide15.xml.rels><?xml version="1.0" encoding="UTF-8" standalone="yes" ?><Relationships xmlns="http://schemas.openxmlformats.org/package/2006/relationships"><Relationship Id="rId3" Target="../media/image38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hdphoto8.wdp" Type="http://schemas.microsoft.com/office/2007/relationships/hdphoto"/></Relationships>
</file>

<file path=ppt/slides/_rels/slide16.xml.rels><?xml version="1.0" encoding="UTF-8" standalone="yes" ?><Relationships xmlns="http://schemas.openxmlformats.org/package/2006/relationships"><Relationship Id="rId3" Target="../media/image39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40.pn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41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hdphoto10.wdp" Type="http://schemas.microsoft.com/office/2007/relationships/hdphoto"/><Relationship Id="rId5" Target="../media/image42.png" Type="http://schemas.openxmlformats.org/officeDocument/2006/relationships/image"/><Relationship Id="rId4" Target="../media/hdphoto9.wdp" Type="http://schemas.microsoft.com/office/2007/relationships/hdphoto"/></Relationships>
</file>

<file path=ppt/slides/_rels/slide18.xml.rels><?xml version="1.0" encoding="UTF-8" standalone="yes" ?><Relationships xmlns="http://schemas.openxmlformats.org/package/2006/relationships"><Relationship Id="rId3" Target="../media/image43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44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hdphoto11.wdp" Type="http://schemas.microsoft.com/office/2007/relationships/hdphoto"/></Relationships>
</file>

<file path=ppt/slides/_rels/slide2.xml.rels><?xml version="1.0" encoding="UTF-8" standalone="yes" ?><Relationships xmlns="http://schemas.openxmlformats.org/package/2006/relationships"><Relationship Id="rId8" Target="../media/image14.png" Type="http://schemas.openxmlformats.org/officeDocument/2006/relationships/image"/><Relationship Id="rId3" Target="../media/image11.png" Type="http://schemas.openxmlformats.org/officeDocument/2006/relationships/image"/><Relationship Id="rId7" Target="../media/image13.png" Type="http://schemas.openxmlformats.org/officeDocument/2006/relationships/image"/><Relationship Id="rId2" Target="../media/image3.pn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12.png" Type="http://schemas.openxmlformats.org/officeDocument/2006/relationships/image"/><Relationship Id="rId5" Target="http://www.gosuslugi.ru/" TargetMode="External" Type="http://schemas.openxmlformats.org/officeDocument/2006/relationships/hyperlink"/><Relationship Id="rId4" Target="../media/image9.jpe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45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46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hdphoto12.wdp" Type="http://schemas.microsoft.com/office/2007/relationships/hdphoto"/></Relationships>
</file>

<file path=ppt/slides/_rels/slide22.xml.rels><?xml version="1.0" encoding="UTF-8" standalone="yes" ?><Relationships xmlns="http://schemas.openxmlformats.org/package/2006/relationships"><Relationship Id="rId3" Target="../media/image47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3" Target="../media/image48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49.pn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3" Target="../media/image50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51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image52.png" Type="http://schemas.openxmlformats.org/officeDocument/2006/relationships/image"/><Relationship Id="rId4" Target="../media/hdphoto13.wdp" Type="http://schemas.microsoft.com/office/2007/relationships/hdphoto"/></Relationships>
</file>

<file path=ppt/slides/_rels/slide26.xml.rels><?xml version="1.0" encoding="UTF-8" standalone="yes" ?><Relationships xmlns="http://schemas.openxmlformats.org/package/2006/relationships"><Relationship Id="rId3" Target="../media/image53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7.xml.rels><?xml version="1.0" encoding="UTF-8" standalone="yes" ?><Relationships xmlns="http://schemas.openxmlformats.org/package/2006/relationships"><Relationship Id="rId3" Target="../media/image54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55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image57.png" Type="http://schemas.openxmlformats.org/officeDocument/2006/relationships/image"/><Relationship Id="rId4" Target="../media/image56.png" Type="http://schemas.openxmlformats.org/officeDocument/2006/relationships/image"/></Relationships>
</file>

<file path=ppt/slides/_rels/slide29.xml.rels><?xml version="1.0" encoding="UTF-8" standalone="yes" ?><Relationships xmlns="http://schemas.openxmlformats.org/package/2006/relationships"><Relationship Id="rId3" Target="../media/image58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6.pn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18.jpeg" Type="http://schemas.openxmlformats.org/officeDocument/2006/relationships/image"/><Relationship Id="rId5" Target="../media/hdphoto2.wdp" Type="http://schemas.microsoft.com/office/2007/relationships/hdphoto"/><Relationship Id="rId4" Target="../media/image17.pn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3" Target="../media/image59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60.png" Type="http://schemas.openxmlformats.org/officeDocument/2006/relationships/image"/></Relationships>
</file>

<file path=ppt/slides/_rels/slide32.xml.rels><?xml version="1.0" encoding="UTF-8" standalone="yes" ?><Relationships xmlns="http://schemas.openxmlformats.org/package/2006/relationships"><Relationship Id="rId3" Target="../media/image61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hdphoto14.wdp" Type="http://schemas.microsoft.com/office/2007/relationships/hdphoto"/><Relationship Id="rId4" Target="../media/image62.pn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3" Target="../media/image63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64.png" Type="http://schemas.openxmlformats.org/officeDocument/2006/relationships/image"/></Relationships>
</file>

<file path=ppt/slides/_rels/slide34.xml.rels><?xml version="1.0" encoding="UTF-8" standalone="yes" ?><Relationships xmlns="http://schemas.openxmlformats.org/package/2006/relationships"><Relationship Id="rId3" Target="../media/image65.pn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9.xml" Type="http://schemas.openxmlformats.org/officeDocument/2006/relationships/slideLayout"/><Relationship Id="rId5" Target="../media/hdphoto15.wdp" Type="http://schemas.microsoft.com/office/2007/relationships/hdphoto"/><Relationship Id="rId4" Target="../media/image66.png" Type="http://schemas.openxmlformats.org/officeDocument/2006/relationships/image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microsoft.com/office/2007/relationships/hdphoto" Target="../media/hdphoto16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1.png"/></Relationships>
</file>

<file path=ppt/slides/_rels/slide37.xml.rels><?xml version="1.0" encoding="UTF-8" standalone="yes" ?><Relationships xmlns="http://schemas.openxmlformats.org/package/2006/relationships"><Relationship Id="rId3" Target="../media/image10.jpeg" Type="http://schemas.openxmlformats.org/officeDocument/2006/relationships/image"/><Relationship Id="rId2" Target="../media/image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9.png" Type="http://schemas.openxmlformats.org/officeDocument/2006/relationships/image"/><Relationship Id="rId1" Target="../slideLayouts/slideLayout9.xml" Type="http://schemas.openxmlformats.org/officeDocument/2006/relationships/slideLayout"/><Relationship Id="rId6" Target="../media/image18.jpeg" Type="http://schemas.openxmlformats.org/officeDocument/2006/relationships/image"/><Relationship Id="rId5" Target="../media/hdphoto4.wdp" Type="http://schemas.microsoft.com/office/2007/relationships/hdphoto"/><Relationship Id="rId4" Target="../media/image20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24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25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9.xml" Type="http://schemas.openxmlformats.org/officeDocument/2006/relationships/slideLayout"/><Relationship Id="rId4" Target="../media/image26.pn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7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9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0731" y="3679605"/>
            <a:ext cx="7730837" cy="1937966"/>
          </a:xfrm>
        </p:spPr>
        <p:txBody>
          <a:bodyPr/>
          <a:lstStyle/>
          <a:p>
            <a:r>
              <a:rPr lang="ru-RU" sz="3200" dirty="0" smtClean="0"/>
              <a:t>О ПРОХОЖДЕНИИ ВСЕРОССИЙСКОЙ ПЕРЕПИСИ </a:t>
            </a:r>
            <a:r>
              <a:rPr lang="ru-RU" sz="3200" smtClean="0"/>
              <a:t>НАСЕЛЕНИЯ </a:t>
            </a:r>
            <a:r>
              <a:rPr lang="ru-RU" sz="3200" smtClean="0"/>
              <a:t>2021 </a:t>
            </a:r>
            <a:r>
              <a:rPr lang="ru-RU" sz="3200" dirty="0" smtClean="0"/>
              <a:t>ГОДА НА ПОРТАЛЕ ГОСУСЛУГ</a:t>
            </a:r>
          </a:p>
          <a:p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300966"/>
            <a:ext cx="1499944" cy="1499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7" y="5277804"/>
            <a:ext cx="2106928" cy="15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33" name="Прямоугольник 32"/>
          <p:cNvSpPr/>
          <p:nvPr/>
        </p:nvSpPr>
        <p:spPr>
          <a:xfrm>
            <a:off x="2613825" y="1913509"/>
            <a:ext cx="80989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помещении временно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b="1" dirty="0" lang="ru-RU" sz="2000">
                <a:solidFill>
                  <a:srgbClr val="FF0000"/>
                </a:solidFill>
              </a:rPr>
              <a:t>менее 12 месяцев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) находились люди, которые постоянно проживают в другом месте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за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рубежом, то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для этих лиц - сокращенный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набор вопросов «Переписного лист для временно находящихся на территории Российской Федерации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85539" y="593351"/>
            <a:ext cx="8098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Если человек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проживает или намеревается проживать в помещении </a:t>
            </a:r>
            <a:r>
              <a:rPr b="1" dirty="0" lang="ru-RU" sz="2000">
                <a:solidFill>
                  <a:srgbClr val="FF0000"/>
                </a:solidFill>
              </a:rPr>
              <a:t>год и более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, то он будет переписан по полному набору вопросов как постоянно проживающий в помещении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/>
          <a:srcRect b="40" l="67217" r="-22" t="1926"/>
          <a:stretch/>
        </p:blipFill>
        <p:spPr>
          <a:xfrm>
            <a:off x="789154" y="2017105"/>
            <a:ext cx="1700562" cy="152762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3766" y="3635146"/>
            <a:ext cx="112496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После заполнения вопросов 2.1 - 2.5 на первого проживающего, нажмите на кнопку «</a:t>
            </a:r>
            <a:r>
              <a:rPr b="1" dirty="0" lang="ru-RU" smtClean="0" sz="2000">
                <a:solidFill>
                  <a:srgbClr val="00B050"/>
                </a:solidFill>
              </a:rPr>
              <a:t>Добавить проживающего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» и заполните аналогичные вопросы на каждого проживающего соответственно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 defTabSz="914034" lvl="0">
              <a:spcAft>
                <a:spcPts val="600"/>
              </a:spcAft>
            </a:pP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После заполнения вопросов 2.1 – 2.5 на всех лиц 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 нажатию кнопки «</a:t>
            </a:r>
            <a:r>
              <a:rPr b="1" dirty="0" lang="ru-RU" smtClean="0" sz="2000">
                <a:solidFill>
                  <a:srgbClr val="00B050"/>
                </a:solidFill>
              </a:rPr>
              <a:t>Продолжить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» осуществляется переход к вопросам 3-25 о каждом проживающем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989003" y="337372"/>
            <a:ext cx="1300864" cy="1527620"/>
          </a:xfrm>
          <a:prstGeom prst="rect">
            <a:avLst/>
          </a:prstGeom>
        </p:spPr>
      </p:pic>
      <p:pic>
        <p:nvPicPr>
          <p:cNvPr id="23" name="Рисунок 2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9" t="16241"/>
          <a:stretch/>
        </p:blipFill>
        <p:spPr bwMode="auto">
          <a:xfrm>
            <a:off x="3022039" y="4693680"/>
            <a:ext cx="6180016" cy="7452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817837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639434" y="835179"/>
            <a:ext cx="9962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Первому лицу автоматически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отмечается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b="1" dirty="0" lang="ru-RU" sz="2000">
                <a:solidFill>
                  <a:srgbClr val="00B050"/>
                </a:solidFill>
              </a:rPr>
              <a:t>записан первым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».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второго и последующих проживающих укажите, кем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он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приходится по отношению к лицу, переписанному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 домохозяйстве первым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242" y="4449235"/>
            <a:ext cx="11249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Если в домохозяйстве поживает мать или отец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лица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, то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выберите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одного из них из выпадающего списка. В случае отсутствия матери/отца в домохозяйстве отмечается «</a:t>
            </a:r>
            <a:r>
              <a:rPr b="1" dirty="0" lang="ru-RU" sz="2000">
                <a:solidFill>
                  <a:srgbClr val="00B050"/>
                </a:solidFill>
              </a:rPr>
              <a:t>Нет в этом домохозяйстве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b="1" dirty="0" lang="ru-RU"/>
              <a:t>3. </a:t>
            </a:r>
            <a:r>
              <a:rPr b="1" dirty="0" lang="ru-RU" smtClean="0"/>
              <a:t>РОДСТВЕННЫЕ ОТНОШЕНИЯ В ДОМОХОЗЯЙСТВЕ</a:t>
            </a:r>
            <a:endParaRPr b="1" dirty="0" lang="ru-RU"/>
          </a:p>
        </p:txBody>
      </p:sp>
      <p:pic>
        <p:nvPicPr>
          <p:cNvPr id="16" name="Рисунок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" r="1" t="-1"/>
          <a:stretch/>
        </p:blipFill>
        <p:spPr bwMode="auto">
          <a:xfrm>
            <a:off x="3642672" y="1850840"/>
            <a:ext cx="5318760" cy="15123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Текст 2"/>
          <p:cNvSpPr>
            <a:spLocks noGrp="1"/>
          </p:cNvSpPr>
          <p:nvPr>
            <p:ph idx="10" sz="quarter" type="body"/>
          </p:nvPr>
        </p:nvSpPr>
        <p:spPr>
          <a:xfrm>
            <a:off x="-700644" y="3461048"/>
            <a:ext cx="12784395" cy="551684"/>
          </a:xfrm>
        </p:spPr>
        <p:txBody>
          <a:bodyPr/>
          <a:lstStyle/>
          <a:p>
            <a:pPr algn="ctr"/>
            <a:r>
              <a:rPr b="1" dirty="0" lang="ru-RU" smtClean="0"/>
              <a:t>3.1. МАТЬ ИЛИ ОТЕЦ ЭТОГО ЛИЦА ПРОЖИВАЕТ В ЭТОМ ДОМОХОЗЯЙСТВЕ?</a:t>
            </a:r>
            <a:endParaRPr b="1" dirty="0" lang="ru-RU"/>
          </a:p>
        </p:txBody>
      </p:sp>
      <p:pic>
        <p:nvPicPr>
          <p:cNvPr id="19" name="Рисунок 18"/>
          <p:cNvPicPr/>
          <p:nvPr/>
        </p:nvPicPr>
        <p:blipFill rotWithShape="1">
          <a:blip r:embed="rId4"/>
          <a:srcRect b="23" r="-53"/>
          <a:stretch/>
        </p:blipFill>
        <p:spPr bwMode="auto">
          <a:xfrm>
            <a:off x="3367894" y="5464898"/>
            <a:ext cx="5488305" cy="12382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702860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639434" y="835179"/>
            <a:ext cx="9962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Выберите соответствующую метку: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7242" y="2837075"/>
            <a:ext cx="11249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Дату укажите с помощью значка «</a:t>
            </a:r>
            <a:r>
              <a:rPr b="1" dirty="0" lang="ru-RU" sz="2000">
                <a:solidFill>
                  <a:srgbClr val="00B050"/>
                </a:solidFill>
              </a:rPr>
              <a:t>Календарь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справа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b="1" dirty="0" lang="ru-RU"/>
              <a:t>4. </a:t>
            </a:r>
            <a:r>
              <a:rPr b="1" dirty="0" lang="ru-RU" smtClean="0"/>
              <a:t>ВАШ ПОЛ</a:t>
            </a:r>
            <a:endParaRPr b="1" dirty="0" lang="ru-RU"/>
          </a:p>
        </p:txBody>
      </p:sp>
      <p:sp>
        <p:nvSpPr>
          <p:cNvPr id="17" name="Текст 2"/>
          <p:cNvSpPr>
            <a:spLocks noGrp="1"/>
          </p:cNvSpPr>
          <p:nvPr>
            <p:ph idx="10" sz="quarter" type="body"/>
          </p:nvPr>
        </p:nvSpPr>
        <p:spPr>
          <a:xfrm>
            <a:off x="-700644" y="2285391"/>
            <a:ext cx="12784395" cy="551684"/>
          </a:xfrm>
        </p:spPr>
        <p:txBody>
          <a:bodyPr/>
          <a:lstStyle/>
          <a:p>
            <a:pPr algn="ctr"/>
            <a:r>
              <a:rPr b="1" dirty="0" lang="ru-RU"/>
              <a:t>5. </a:t>
            </a:r>
            <a:r>
              <a:rPr b="1" dirty="0" lang="ru-RU" smtClean="0"/>
              <a:t>ДАТА ВАШЕГО РОЖДЕНИЯ</a:t>
            </a:r>
            <a:endParaRPr b="1" dirty="0" lang="ru-RU"/>
          </a:p>
        </p:txBody>
      </p:sp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618" y="1279736"/>
            <a:ext cx="2735217" cy="893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>
          <a:blip r:embed="rId4"/>
          <a:stretch>
            <a:fillRect/>
          </a:stretch>
        </p:blipFill>
        <p:spPr>
          <a:xfrm>
            <a:off x="2080145" y="3403440"/>
            <a:ext cx="2373101" cy="2937984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4995618" y="4097417"/>
            <a:ext cx="5628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Число исполнившихся лет по состоянию на 1 октября 2021 года определится автоматически на основе введенной даты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рождения 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b="40" l="70085" r="-22" t="1926"/>
          <a:stretch/>
        </p:blipFill>
        <p:spPr>
          <a:xfrm>
            <a:off x="259845" y="2048184"/>
            <a:ext cx="1551891" cy="1527620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4453246" y="3237185"/>
            <a:ext cx="3123211" cy="669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4967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639434" y="835179"/>
            <a:ext cx="9962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Выберите один из приведенных в выпадающем списке вариантов ответа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242" y="3555767"/>
            <a:ext cx="1124960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выборе «</a:t>
            </a:r>
            <a:r>
              <a:rPr b="1" dirty="0" lang="ru-RU" sz="2000">
                <a:solidFill>
                  <a:srgbClr val="00B050"/>
                </a:solidFill>
              </a:rPr>
              <a:t>состою в зарегистрированном браке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или «</a:t>
            </a:r>
            <a:r>
              <a:rPr b="1" dirty="0" lang="ru-RU" sz="2000">
                <a:solidFill>
                  <a:srgbClr val="00B050"/>
                </a:solidFill>
              </a:rPr>
              <a:t>состою в незарегистрированном супружеском союзе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 вопросе 6.1 укажите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супруга данного лица из выпадающего списка лиц или «</a:t>
            </a:r>
            <a:r>
              <a:rPr b="1" dirty="0" lang="ru-RU" sz="2000">
                <a:solidFill>
                  <a:srgbClr val="00B050"/>
                </a:solidFill>
              </a:rPr>
              <a:t>нет в данном домохозяйстве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», если супруг проживает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отдельно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b="1" dirty="0" lang="ru-RU"/>
              <a:t>6. </a:t>
            </a:r>
            <a:r>
              <a:rPr b="1" dirty="0" lang="ru-RU" smtClean="0"/>
              <a:t>ВАШЕ СОСТОЯНИЕ В БРАКЕ</a:t>
            </a:r>
            <a:endParaRPr b="1" dirty="0" lang="ru-RU"/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658" y="1239826"/>
            <a:ext cx="5640591" cy="242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1000"/>
                    </a14:imgEffect>
                  </a14:imgLayer>
                </a14:imgProps>
              </a:ext>
            </a:extLst>
          </a:blip>
          <a:srcRect b="-199" r="54"/>
          <a:stretch/>
        </p:blipFill>
        <p:spPr bwMode="auto">
          <a:xfrm>
            <a:off x="3420280" y="4944766"/>
            <a:ext cx="5949349" cy="1864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980036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795648" y="1135380"/>
            <a:ext cx="10806544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rgbClr val="FF0000"/>
                </a:solidFill>
              </a:rPr>
              <a:t>Ѵ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 Вопрос для женщин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 возрасте 15 лет и более. 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rgbClr val="FF0000"/>
                </a:solidFill>
              </a:rPr>
              <a:t>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Укажите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общее число рожденных детей, не считая мертворожденных, независимо от того, живы ли все дети в настоящее время или нет, входят ли они в состав домохозяйства или проживают отдельно. 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rgbClr val="FF0000"/>
                </a:solidFill>
              </a:rPr>
              <a:t>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Усыновленные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и патронируемые дети, а также дети мужа от прежнего брака в число детей </a:t>
            </a:r>
            <a:r>
              <a:rPr b="1" dirty="0" lang="ru-RU" sz="2000">
                <a:solidFill>
                  <a:srgbClr val="FF0000"/>
                </a:solidFill>
              </a:rPr>
              <a:t>не включаются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rgbClr val="FF0000"/>
                </a:solidFill>
              </a:rPr>
              <a:t>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женщина не родила ни одного ребенка, то проставьте «</a:t>
            </a:r>
            <a:r>
              <a:rPr b="1" dirty="0" lang="ru-RU" sz="2000">
                <a:solidFill>
                  <a:srgbClr val="00B050"/>
                </a:solidFill>
              </a:rPr>
              <a:t>0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  <a:p>
            <a:pPr algn="ctr" defTabSz="914034" lvl="0">
              <a:spcAft>
                <a:spcPts val="600"/>
              </a:spcAft>
            </a:pP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вводе числа рожденных детей </a:t>
            </a:r>
            <a:r>
              <a:rPr b="1" dirty="0" lang="ru-RU" sz="2000">
                <a:solidFill>
                  <a:srgbClr val="00B050"/>
                </a:solidFill>
              </a:rPr>
              <a:t>1 и более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 вопросе 7.1 укажите </a:t>
            </a:r>
            <a:r>
              <a:rPr b="1" dirty="0" lang="ru-RU" smtClean="0" sz="2000">
                <a:solidFill>
                  <a:srgbClr val="00B050"/>
                </a:solidFill>
              </a:rPr>
              <a:t>год </a:t>
            </a:r>
            <a:r>
              <a:rPr b="1" dirty="0" lang="ru-RU" sz="2000">
                <a:solidFill>
                  <a:srgbClr val="00B050"/>
                </a:solidFill>
              </a:rPr>
              <a:t>рождения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 первого ребенка.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67320" y="371570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b="1" dirty="0" lang="ru-RU"/>
              <a:t>7. </a:t>
            </a:r>
            <a:r>
              <a:rPr b="1" dirty="0" lang="ru-RU" smtClean="0"/>
              <a:t>СКОЛЬКО ДЕТЕЙ ВЫ РОДИЛИ?</a:t>
            </a:r>
            <a:endParaRPr b="1" dirty="0" lang="ru-RU"/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 contrast="-35000"/>
                    </a14:imgEffect>
                  </a14:imgLayer>
                </a14:imgProps>
              </a:ext>
            </a:extLst>
          </a:blip>
          <a:srcRect b="-62" r="-9"/>
          <a:stretch/>
        </p:blipFill>
        <p:spPr bwMode="auto">
          <a:xfrm>
            <a:off x="2944339" y="3573919"/>
            <a:ext cx="6509161" cy="965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4000"/>
                    </a14:imgEffect>
                  </a14:imgLayer>
                </a14:imgProps>
              </a:ext>
            </a:extLst>
          </a:blip>
          <a:srcRect b="-62" r="60"/>
          <a:stretch/>
        </p:blipFill>
        <p:spPr bwMode="auto">
          <a:xfrm>
            <a:off x="4700385" y="5667930"/>
            <a:ext cx="2997069" cy="965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4405688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531918" y="835179"/>
            <a:ext cx="10177152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Укажите наименование субъекта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Российской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Федерации или наименование иностранного государства. 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Родившимся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за пределами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России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 иностранном государстве или в одной из союзных республик бывшего СССР, записывается название иностранного государства или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бывшей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союзной республики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например, Украина (кроме родившихся в Республике Крым и г. Севастополе), Казахстан, Латвия, Польша, Канада.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Начните вводить название и выберите из выпадающего списка подходящий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ответ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338571" y="371570"/>
            <a:ext cx="11988316" cy="551684"/>
          </a:xfrm>
        </p:spPr>
        <p:txBody>
          <a:bodyPr/>
          <a:lstStyle/>
          <a:p>
            <a:pPr algn="ctr"/>
            <a:r>
              <a:rPr b="1" dirty="0" lang="ru-RU"/>
              <a:t>8. </a:t>
            </a:r>
            <a:r>
              <a:rPr b="1" dirty="0" lang="ru-RU" smtClean="0"/>
              <a:t>МЕСТО ВАШЕГО РОЖДЕНИЯ</a:t>
            </a:r>
            <a:endParaRPr b="1" dirty="0" lang="ru-RU"/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383"/>
          <a:stretch/>
        </p:blipFill>
        <p:spPr bwMode="auto">
          <a:xfrm>
            <a:off x="3571859" y="3756385"/>
            <a:ext cx="6097270" cy="280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"/>
          <a:srcRect b="40" l="70085" r="5101" t="1926"/>
          <a:stretch/>
        </p:blipFill>
        <p:spPr>
          <a:xfrm>
            <a:off x="353084" y="2003636"/>
            <a:ext cx="1286352" cy="15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691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1139320"/>
            <a:ext cx="99627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Укажите год, с которого непрерывно проживаете в данном населенном пункте или поставьте метку «с рождения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232041"/>
            <a:ext cx="11063772" cy="551684"/>
          </a:xfrm>
        </p:spPr>
        <p:txBody>
          <a:bodyPr/>
          <a:lstStyle/>
          <a:p>
            <a:pPr algn="ctr"/>
            <a:r>
              <a:rPr b="1" dirty="0" lang="ru-RU"/>
              <a:t>9. </a:t>
            </a:r>
            <a:r>
              <a:rPr b="1" dirty="0" lang="ru-RU" smtClean="0"/>
              <a:t>С КАКОГО ГОДА ВЫ НЕПРЕРЫВНО ПРОЖИВАЕТЕ В ЭТОМ НАСЕЛЕННОМ ПУНКТЕ?</a:t>
            </a:r>
            <a:endParaRPr b="1" dirty="0" lang="ru-RU"/>
          </a:p>
        </p:txBody>
      </p:sp>
      <p:sp>
        <p:nvSpPr>
          <p:cNvPr id="17" name="Текст 2"/>
          <p:cNvSpPr>
            <a:spLocks noGrp="1"/>
          </p:cNvSpPr>
          <p:nvPr>
            <p:ph idx="10" sz="quarter" type="body"/>
          </p:nvPr>
        </p:nvSpPr>
        <p:spPr>
          <a:xfrm>
            <a:off x="-366544" y="3544368"/>
            <a:ext cx="12784395" cy="551684"/>
          </a:xfrm>
        </p:spPr>
        <p:txBody>
          <a:bodyPr/>
          <a:lstStyle/>
          <a:p>
            <a:pPr algn="ctr"/>
            <a:r>
              <a:rPr b="1" dirty="0" lang="ru-RU" smtClean="0"/>
              <a:t>10. ВАШЕ ПРЕЖНЕЕ МЕСТО ЖИТЕЛЬСТВА</a:t>
            </a:r>
            <a:endParaRPr b="1" dirty="0" lang="ru-RU"/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3"/>
          <a:stretch/>
        </p:blipFill>
        <p:spPr bwMode="auto">
          <a:xfrm>
            <a:off x="3351034" y="1826721"/>
            <a:ext cx="5522026" cy="167976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рямоугольник 31"/>
          <p:cNvSpPr/>
          <p:nvPr/>
        </p:nvSpPr>
        <p:spPr>
          <a:xfrm>
            <a:off x="534389" y="4070134"/>
            <a:ext cx="11549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Вопрос задается тем, кто не указал  метку «с рождения» в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вопросе 9.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Укажите Ваше прежнее место жительства,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выбрав из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выпадающего списка субъект Российской Федерации или иностранное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государство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Рисунок 3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6"/>
          <a:stretch/>
        </p:blipFill>
        <p:spPr bwMode="auto">
          <a:xfrm>
            <a:off x="3351034" y="5085797"/>
            <a:ext cx="5349240" cy="160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47941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633580" y="1495580"/>
            <a:ext cx="996275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Укажите ответ «</a:t>
            </a:r>
            <a:r>
              <a:rPr b="1" dirty="0" lang="ru-RU" sz="2000">
                <a:solidFill>
                  <a:srgbClr val="00B050"/>
                </a:solidFill>
              </a:rPr>
              <a:t>Да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», если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более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года проживали за пределами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России,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 иностранном государстве или в одной из союзных республик бывшего СССР.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ответе «</a:t>
            </a:r>
            <a:r>
              <a:rPr b="1" dirty="0" lang="ru-RU" sz="2000">
                <a:solidFill>
                  <a:srgbClr val="00B050"/>
                </a:solidFill>
              </a:rPr>
              <a:t>Да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нужно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указать страну проживания до прибытия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Россию (последнюю, если их несколько), а также год прибытия (возвращения) в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Россию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476016"/>
            <a:ext cx="11063772" cy="551684"/>
          </a:xfrm>
        </p:spPr>
        <p:txBody>
          <a:bodyPr/>
          <a:lstStyle/>
          <a:p>
            <a:pPr algn="ctr"/>
            <a:r>
              <a:rPr b="1" dirty="0" lang="ru-RU"/>
              <a:t>11. </a:t>
            </a:r>
            <a:r>
              <a:rPr b="1" dirty="0" lang="ru-RU" smtClean="0"/>
              <a:t>ПРОЖИВАЛИ ЛИ ВЫ БОЛЕЕ 12 МЕСЯЦЕВ В ДРУГИХ СТРАНАХ?</a:t>
            </a:r>
            <a:endParaRPr b="1" dirty="0" lang="ru-RU"/>
          </a:p>
        </p:txBody>
      </p:sp>
      <p:pic>
        <p:nvPicPr>
          <p:cNvPr id="20" name="Рисунок 1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0"/>
          <a:stretch/>
        </p:blipFill>
        <p:spPr bwMode="auto">
          <a:xfrm>
            <a:off x="1439586" y="3665238"/>
            <a:ext cx="4824730" cy="244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06" y="3665238"/>
            <a:ext cx="2877185" cy="23774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AB7F19B8-083C-F341-BD87-049C642B450E}"/>
              </a:ext>
            </a:extLst>
          </p:cNvPr>
          <p:cNvCxnSpPr>
            <a:cxnSpLocks/>
          </p:cNvCxnSpPr>
          <p:nvPr/>
        </p:nvCxnSpPr>
        <p:spPr>
          <a:xfrm>
            <a:off x="6256591" y="5008635"/>
            <a:ext cx="1088791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514513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1139320"/>
            <a:ext cx="996275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Укажите один из вариантов ответа.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выборе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метки «</a:t>
            </a:r>
            <a:r>
              <a:rPr b="1" dirty="0" lang="ru-RU" sz="2000">
                <a:solidFill>
                  <a:srgbClr val="00B050"/>
                </a:solidFill>
              </a:rPr>
              <a:t>Д</a:t>
            </a:r>
            <a:r>
              <a:rPr b="1" dirty="0" lang="ru-RU" smtClean="0" sz="2000">
                <a:solidFill>
                  <a:srgbClr val="00B050"/>
                </a:solidFill>
              </a:rPr>
              <a:t>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задается вопрос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«12.1 Используете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ли вы его в повседневной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жизни?»,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 котором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укажите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подходящий вариант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ответа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329651"/>
            <a:ext cx="11063772" cy="551684"/>
          </a:xfrm>
        </p:spPr>
        <p:txBody>
          <a:bodyPr/>
          <a:lstStyle/>
          <a:p>
            <a:pPr algn="ctr" fontAlgn="base"/>
            <a:r>
              <a:rPr b="1" dirty="0" lang="ru-RU"/>
              <a:t>12. </a:t>
            </a:r>
            <a:r>
              <a:rPr b="1" dirty="0" lang="ru-RU" smtClean="0"/>
              <a:t>ВЛАДЕЕТЕ ЛИ ВЫ РУССКИМ ЯЗЫКОМ?</a:t>
            </a:r>
            <a:endParaRPr b="1" dirty="0" lang="ru-RU"/>
          </a:p>
        </p:txBody>
      </p:sp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69434"/>
            <a:ext cx="5299511" cy="17266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1439586" y="4296177"/>
            <a:ext cx="99627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Вопрос заполняются </a:t>
            </a:r>
            <a:r>
              <a:rPr b="1" dirty="0" lang="ru-RU" sz="2000">
                <a:solidFill>
                  <a:srgbClr val="FF0000"/>
                </a:solidFill>
              </a:rPr>
              <a:t>независимо от возраста опрашиваемых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. Владение языком означает умение говорить или читать, либо понимать этот язык. Для лиц с затруднениями по слуху, зрению и иными ограничениями владение языком означает любой уровень знания этого языка. Лица, не умеющие говорить, в том числе малолетние дети, владеют русским языком, если окружающие говорят с ними на этом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языке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258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1239826"/>
            <a:ext cx="99627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Запишите до </a:t>
            </a:r>
            <a:r>
              <a:rPr b="1" dirty="0" lang="ru-RU" sz="2000">
                <a:solidFill>
                  <a:srgbClr val="00B050"/>
                </a:solidFill>
              </a:rPr>
              <a:t>3-х языков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b="1" dirty="0" lang="ru-RU" sz="2000">
                <a:solidFill>
                  <a:srgbClr val="FF0000"/>
                </a:solidFill>
              </a:rPr>
              <a:t>кроме русского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) полностью, без сокращений. Среди указанных языков справа отметьте тот язык/языки, которыми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пользуетесь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 повседневной жизни.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329651"/>
            <a:ext cx="11063772" cy="551684"/>
          </a:xfrm>
        </p:spPr>
        <p:txBody>
          <a:bodyPr/>
          <a:lstStyle/>
          <a:p>
            <a:pPr algn="ctr" fontAlgn="base"/>
            <a:r>
              <a:rPr b="1" dirty="0" lang="ru-RU"/>
              <a:t>13. </a:t>
            </a:r>
            <a:r>
              <a:rPr b="1" dirty="0" lang="ru-RU" smtClean="0"/>
              <a:t>КАКИМИ ИНЫМИ ЯЗЫКАМИ ВЫ ВЛАДЕЕТЕ? КАКИЕ ИЗ НИХ ИСПОЛЬЗУЕТЕ В ПОВСЕДНЕВНОЙ ЖИЗНИ?</a:t>
            </a:r>
            <a:endParaRPr b="1" dirty="0"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439586" y="4533683"/>
            <a:ext cx="99627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Вопрос заполняются </a:t>
            </a:r>
            <a:r>
              <a:rPr b="1" dirty="0" lang="ru-RU" sz="2000">
                <a:solidFill>
                  <a:srgbClr val="FF0000"/>
                </a:solidFill>
              </a:rPr>
              <a:t>независимо от возраста опрашиваемых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. Владение языком означает умение говорить или читать, либо понимать этот язык. Для лиц с затруднениями по слуху, зрению и иными ограничениями владение языком означает любой уровень знания этого языка. Лица, не умеющие говорить, в том числе малолетние дети, владеют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языком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, если окружающие говорят с ними на этом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языке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7361" y="2255489"/>
            <a:ext cx="5907206" cy="22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7695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CAFEBE06-6457-2D41-87DF-28AD37AA02EA}"/>
              </a:ext>
            </a:extLst>
          </p:cNvPr>
          <p:cNvGrpSpPr/>
          <p:nvPr/>
        </p:nvGrpSpPr>
        <p:grpSpPr>
          <a:xfrm>
            <a:off x="11784632" y="5699624"/>
            <a:ext cx="407368" cy="499100"/>
            <a:chOff x="9699205" y="5186438"/>
            <a:chExt cx="440055" cy="444500"/>
          </a:xfrm>
        </p:grpSpPr>
        <p:sp>
          <p:nvSpPr>
            <p:cNvPr id="22" name="object 16">
              <a:extLst>
                <a:ext uri="{FF2B5EF4-FFF2-40B4-BE49-F238E27FC236}">
                  <a16:creationId xmlns:a16="http://schemas.microsoft.com/office/drawing/2014/main" xmlns="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7">
              <a:extLst>
                <a:ext uri="{FF2B5EF4-FFF2-40B4-BE49-F238E27FC236}">
                  <a16:creationId xmlns:a16="http://schemas.microsoft.com/office/drawing/2014/main" xmlns="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292220" y="306057"/>
            <a:ext cx="11551156" cy="551684"/>
          </a:xfrm>
        </p:spPr>
        <p:txBody>
          <a:bodyPr/>
          <a:lstStyle/>
          <a:p>
            <a:pPr algn="ctr"/>
            <a:r>
              <a:rPr lang="ru-RU" b="1" dirty="0" smtClean="0"/>
              <a:t>ИНТЕРНЕТ-ПЕРЕПИСЬ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8" y="968574"/>
            <a:ext cx="3645585" cy="3820291"/>
          </a:xfrm>
          <a:prstGeom prst="rect">
            <a:avLst/>
          </a:prstGeom>
        </p:spPr>
      </p:pic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AB7F19B8-083C-F341-BD87-049C642B450E}"/>
              </a:ext>
            </a:extLst>
          </p:cNvPr>
          <p:cNvCxnSpPr>
            <a:cxnSpLocks/>
          </p:cNvCxnSpPr>
          <p:nvPr/>
        </p:nvCxnSpPr>
        <p:spPr>
          <a:xfrm>
            <a:off x="2905455" y="4462380"/>
            <a:ext cx="1811398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1176403" y="2061623"/>
            <a:ext cx="210057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15</a:t>
            </a:r>
          </a:p>
          <a:p>
            <a:pPr algn="ctr"/>
            <a:r>
              <a:rPr lang="ru-RU" sz="36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октября</a:t>
            </a:r>
          </a:p>
          <a:p>
            <a:pPr algn="ctr"/>
            <a:r>
              <a:rPr lang="ru-RU" sz="36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8</a:t>
            </a:r>
          </a:p>
          <a:p>
            <a:pPr algn="ctr"/>
            <a:r>
              <a:rPr lang="ru-RU" sz="36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ноября</a:t>
            </a:r>
            <a:endParaRPr lang="ru-RU" sz="3600" dirty="0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20" y="968574"/>
            <a:ext cx="3645585" cy="382029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D3CFFC40-4827-A349-BCE4-D6917DC43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19" y="968572"/>
            <a:ext cx="3645585" cy="3820291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8609980" y="2369399"/>
            <a:ext cx="2919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Стандартная</a:t>
            </a:r>
          </a:p>
          <a:p>
            <a:pPr algn="ctr"/>
            <a:r>
              <a:rPr lang="ru-RU" sz="20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ru-RU" sz="20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000" b="1" dirty="0" smtClean="0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62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подтвержденная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учетная запись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891" y="1362652"/>
            <a:ext cx="841441" cy="841441"/>
          </a:xfrm>
          <a:prstGeom prst="rect">
            <a:avLst/>
          </a:prstGeom>
        </p:spPr>
      </p:pic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AB7F19B8-083C-F341-BD87-049C642B450E}"/>
              </a:ext>
            </a:extLst>
          </p:cNvPr>
          <p:cNvCxnSpPr>
            <a:cxnSpLocks/>
          </p:cNvCxnSpPr>
          <p:nvPr/>
        </p:nvCxnSpPr>
        <p:spPr>
          <a:xfrm>
            <a:off x="6798582" y="4469524"/>
            <a:ext cx="1811398" cy="0"/>
          </a:xfrm>
          <a:prstGeom prst="line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D57EA552-0E97-854A-B410-493B397BB0A2}"/>
              </a:ext>
            </a:extLst>
          </p:cNvPr>
          <p:cNvSpPr/>
          <p:nvPr/>
        </p:nvSpPr>
        <p:spPr>
          <a:xfrm>
            <a:off x="4692944" y="2246289"/>
            <a:ext cx="28382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Единый портал государственных и муниципальных услуг (функций) 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www.gosuslugi.ru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b="1" dirty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(Портал </a:t>
            </a:r>
            <a:r>
              <a:rPr lang="ru-RU" sz="2000" b="1" dirty="0" err="1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2000" b="1" dirty="0" smtClean="0">
                <a:gradFill>
                  <a:gsLst>
                    <a:gs pos="0">
                      <a:srgbClr val="E52329"/>
                    </a:gs>
                    <a:gs pos="37000">
                      <a:srgbClr val="F7A823"/>
                    </a:gs>
                    <a:gs pos="72000">
                      <a:srgbClr val="4EB051"/>
                    </a:gs>
                    <a:gs pos="100000">
                      <a:srgbClr val="169FDB"/>
                    </a:gs>
                  </a:gsLst>
                  <a:lin ang="2400000"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>
              <a:gradFill>
                <a:gsLst>
                  <a:gs pos="0">
                    <a:srgbClr val="E52329"/>
                  </a:gs>
                  <a:gs pos="37000">
                    <a:srgbClr val="F7A823"/>
                  </a:gs>
                  <a:gs pos="72000">
                    <a:srgbClr val="4EB051"/>
                  </a:gs>
                  <a:gs pos="100000">
                    <a:srgbClr val="169FDB"/>
                  </a:gs>
                </a:gsLst>
                <a:lin ang="2400000" scaled="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40" y="1329660"/>
            <a:ext cx="718104" cy="7181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39" y="1362652"/>
            <a:ext cx="914402" cy="911354"/>
          </a:xfrm>
          <a:prstGeom prst="rect">
            <a:avLst/>
          </a:prstGeom>
        </p:spPr>
      </p:pic>
      <p:pic>
        <p:nvPicPr>
          <p:cNvPr id="47" name="Рисунок 46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352" y="5475887"/>
            <a:ext cx="4898018" cy="126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72" y="4609999"/>
            <a:ext cx="1212621" cy="12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4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989003" y="1239825"/>
            <a:ext cx="1040379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Родной язык запишите в поле полностью, без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сокращений</a:t>
            </a:r>
          </a:p>
          <a:p>
            <a:pPr algn="ctr" defTabSz="914034" lvl="0">
              <a:spcAft>
                <a:spcPts val="600"/>
              </a:spcAft>
            </a:pP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rgbClr val="FF0000"/>
                </a:solidFill>
              </a:rPr>
              <a:t>Родной язык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– это язык, который опрашиваемый сам для себя определяет родным, вне зависимости от знания этого языка. Это язык, на котором он начал говорить в детстве, либо язык его семьи, либо язык его матери. Он </a:t>
            </a:r>
            <a:r>
              <a:rPr b="1" dirty="0" lang="ru-RU" sz="2000">
                <a:solidFill>
                  <a:srgbClr val="FF0000"/>
                </a:solidFill>
              </a:rPr>
              <a:t>может совпадать, а может не совпадать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 с языками, указанными в вопросах 12 и 13.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Если вопрос оставлен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без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ответа,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появится предупреждение о необходимости либо записать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ответ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, либо указать причину пропуска вопроса.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338571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329651"/>
            <a:ext cx="11063772" cy="551684"/>
          </a:xfrm>
        </p:spPr>
        <p:txBody>
          <a:bodyPr/>
          <a:lstStyle/>
          <a:p>
            <a:pPr algn="ctr" fontAlgn="base"/>
            <a:r>
              <a:rPr b="1" dirty="0" lang="ru-RU"/>
              <a:t>14. </a:t>
            </a:r>
            <a:r>
              <a:rPr b="1" dirty="0" lang="ru-RU" smtClean="0"/>
              <a:t>ВАШ РОДНОЙ ЯЗЫК</a:t>
            </a:r>
            <a:endParaRPr b="1" dirty="0" lang="ru-RU"/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b="119" r="21" t="7506"/>
          <a:stretch/>
        </p:blipFill>
        <p:spPr bwMode="auto">
          <a:xfrm>
            <a:off x="3067613" y="4409924"/>
            <a:ext cx="6539526" cy="22758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3"/>
          <a:srcRect b="57418" r="21"/>
          <a:stretch/>
        </p:blipFill>
        <p:spPr bwMode="auto">
          <a:xfrm>
            <a:off x="3067612" y="1543815"/>
            <a:ext cx="6246569" cy="9196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082111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738881"/>
            <a:ext cx="107524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rgbClr val="FF0000"/>
                </a:solidFill>
              </a:rPr>
              <a:t>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Вопрос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заполняется на всех лиц, включая детей, независимо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возраста. 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rgbClr val="FF0000"/>
                </a:solidFill>
              </a:rPr>
              <a:t>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Гражданство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детей до 14 лет определяют родители. Гражданам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России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отметьте метку «</a:t>
            </a:r>
            <a:r>
              <a:rPr b="1" dirty="0" lang="ru-RU" sz="2000">
                <a:solidFill>
                  <a:srgbClr val="00B050"/>
                </a:solidFill>
              </a:rPr>
              <a:t>Российской Федерации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». 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rgbClr val="FF0000"/>
                </a:solidFill>
              </a:rPr>
              <a:t>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Иностранным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гражданам поставьте метку «</a:t>
            </a:r>
            <a:r>
              <a:rPr b="1" dirty="0" lang="ru-RU" sz="2000">
                <a:solidFill>
                  <a:srgbClr val="00B050"/>
                </a:solidFill>
              </a:rPr>
              <a:t>Иностранного государства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и  выберите из выпадающего списка название страны гражданства. 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rgbClr val="FF0000"/>
                </a:solidFill>
              </a:rPr>
              <a:t>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Гражданам России,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которые имеют второе иностранное гражданство, следует отметить метки «</a:t>
            </a:r>
            <a:r>
              <a:rPr b="1" dirty="0" lang="ru-RU" sz="2000">
                <a:solidFill>
                  <a:srgbClr val="00B050"/>
                </a:solidFill>
              </a:rPr>
              <a:t>Российская Федерация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и «</a:t>
            </a:r>
            <a:r>
              <a:rPr b="1" dirty="0" lang="ru-RU" sz="2000">
                <a:solidFill>
                  <a:srgbClr val="00B050"/>
                </a:solidFill>
              </a:rPr>
              <a:t>Иностранного государства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», а также выбрать название страны второго гражданства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rgbClr val="FF0000"/>
                </a:solidFill>
              </a:rPr>
              <a:t>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нет гражданства ни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Российской Федерации,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ни иного государства, отметьте метку «</a:t>
            </a:r>
            <a:r>
              <a:rPr b="1" dirty="0" lang="ru-RU" sz="2000">
                <a:solidFill>
                  <a:srgbClr val="00B050"/>
                </a:solidFill>
              </a:rPr>
              <a:t>Без гражданства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305901"/>
            <a:ext cx="11063772" cy="551684"/>
          </a:xfrm>
        </p:spPr>
        <p:txBody>
          <a:bodyPr/>
          <a:lstStyle/>
          <a:p>
            <a:pPr algn="ctr" fontAlgn="base"/>
            <a:r>
              <a:rPr b="1" dirty="0" lang="ru-RU"/>
              <a:t>15. </a:t>
            </a:r>
            <a:r>
              <a:rPr b="1" dirty="0" lang="ru-RU" smtClean="0"/>
              <a:t>ВАШЕ ГРАЖДАНСТВО</a:t>
            </a:r>
            <a:endParaRPr b="1" dirty="0" lang="ru-RU"/>
          </a:p>
        </p:txBody>
      </p:sp>
      <p:pic>
        <p:nvPicPr>
          <p:cNvPr id="14" name="Рисунок 13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720"/>
          <a:stretch/>
        </p:blipFill>
        <p:spPr bwMode="auto">
          <a:xfrm>
            <a:off x="3715185" y="4194382"/>
            <a:ext cx="5719998" cy="2574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b="40" l="70085" r="4820" t="1926"/>
          <a:stretch/>
        </p:blipFill>
        <p:spPr>
          <a:xfrm>
            <a:off x="255445" y="2003636"/>
            <a:ext cx="1300864" cy="15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32331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68582" y="857631"/>
            <a:ext cx="106759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Вопрос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заполняется на </a:t>
            </a:r>
            <a:r>
              <a:rPr b="1" dirty="0" lang="ru-RU" sz="2000">
                <a:solidFill>
                  <a:srgbClr val="FF0000"/>
                </a:solidFill>
              </a:rPr>
              <a:t>всех лиц, включая детей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, независимо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возраста. 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Ответ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на вопрос записывается </a:t>
            </a:r>
            <a:r>
              <a:rPr b="1" dirty="0" lang="ru-RU" sz="2000">
                <a:solidFill>
                  <a:srgbClr val="FF0000"/>
                </a:solidFill>
              </a:rPr>
              <a:t>по самоопределению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опрашиваемого в соответствии со статьей 26 Конституции Российской Федерации. Национальную принадлежность детей до 14 лет, а также людей с умственными и/или физическими недостатками, указывают родители (усыновители, опекуны, попечители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т.п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.).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Ответ запишите полностью, без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сокращений</a:t>
            </a:r>
          </a:p>
          <a:p>
            <a:pPr algn="ctr" defTabSz="914034" lvl="0">
              <a:spcAft>
                <a:spcPts val="600"/>
              </a:spcAft>
            </a:pP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329651"/>
            <a:ext cx="11063772" cy="551684"/>
          </a:xfrm>
        </p:spPr>
        <p:txBody>
          <a:bodyPr/>
          <a:lstStyle/>
          <a:p>
            <a:pPr algn="ctr" fontAlgn="base"/>
            <a:r>
              <a:rPr b="1" dirty="0" lang="ru-RU"/>
              <a:t>16. </a:t>
            </a:r>
            <a:r>
              <a:rPr b="1" dirty="0" lang="ru-RU" smtClean="0"/>
              <a:t>ВАША НАЦИОНАЛЬНАЯ ПРИНАДЛЕЖНОСТЬ</a:t>
            </a:r>
            <a:endParaRPr b="1" dirty="0" lang="ru-RU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b="61954" r="-1"/>
          <a:stretch/>
        </p:blipFill>
        <p:spPr bwMode="auto">
          <a:xfrm>
            <a:off x="3427532" y="3206338"/>
            <a:ext cx="6578600" cy="795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b="-124" r="-1" t="746"/>
          <a:stretch/>
        </p:blipFill>
        <p:spPr bwMode="auto">
          <a:xfrm>
            <a:off x="3342021" y="4515572"/>
            <a:ext cx="6749621" cy="2193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53366" y="3807686"/>
            <a:ext cx="11738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Если оставить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вопрос без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ответа,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появится предупреждение о необходимости либо записать свой ответ, либо указать причину пропуска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вопроса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40922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68582" y="693522"/>
            <a:ext cx="1067591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Вопрос задается лицам в возрасте 6 лет и более.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Выберите из выпадающего списка самый высокий уровень полученного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образования 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283898"/>
            <a:ext cx="11063772" cy="551684"/>
          </a:xfrm>
        </p:spPr>
        <p:txBody>
          <a:bodyPr/>
          <a:lstStyle/>
          <a:p>
            <a:pPr algn="ctr" fontAlgn="base"/>
            <a:r>
              <a:rPr b="1" dirty="0" lang="ru-RU"/>
              <a:t>17. </a:t>
            </a:r>
            <a:r>
              <a:rPr b="1" dirty="0" lang="ru-RU" smtClean="0"/>
              <a:t>ВАШЕ ОБРАЗОВАНИЕ</a:t>
            </a:r>
            <a:endParaRPr b="1" dirty="0"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5444" y="3653307"/>
            <a:ext cx="1193655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выборе одного из уровней образования: «</a:t>
            </a:r>
            <a:r>
              <a:rPr b="1" dirty="0" err="1" lang="ru-RU" sz="2000">
                <a:solidFill>
                  <a:srgbClr val="00B050"/>
                </a:solidFill>
              </a:rPr>
              <a:t>бакалавриат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b="1" dirty="0" err="1" lang="ru-RU" sz="2000">
                <a:solidFill>
                  <a:srgbClr val="00B050"/>
                </a:solidFill>
              </a:rPr>
              <a:t>специалитет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», «</a:t>
            </a:r>
            <a:r>
              <a:rPr b="1" dirty="0" lang="ru-RU" sz="2000">
                <a:solidFill>
                  <a:srgbClr val="00B050"/>
                </a:solidFill>
              </a:rPr>
              <a:t>магистратура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или «</a:t>
            </a:r>
            <a:r>
              <a:rPr b="1" dirty="0" lang="ru-RU" sz="2000">
                <a:solidFill>
                  <a:srgbClr val="00B050"/>
                </a:solidFill>
              </a:rPr>
              <a:t>кадры высшей квалификации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появится вопрос «17.1. Имеете ли вы ученую степень».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Отметьте подходящий вариант ответа:</a:t>
            </a:r>
          </a:p>
        </p:txBody>
      </p:sp>
      <p:pic>
        <p:nvPicPr>
          <p:cNvPr id="19" name="Рисунок 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1"/>
          <a:stretch/>
        </p:blipFill>
        <p:spPr bwMode="auto">
          <a:xfrm>
            <a:off x="3297225" y="1786129"/>
            <a:ext cx="6050915" cy="17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34" y="5192506"/>
            <a:ext cx="3505200" cy="1508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06678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39586" y="1457332"/>
            <a:ext cx="10675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Отметьте подходящий вариант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ответа: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283898"/>
            <a:ext cx="11063772" cy="551684"/>
          </a:xfrm>
        </p:spPr>
        <p:txBody>
          <a:bodyPr/>
          <a:lstStyle/>
          <a:p>
            <a:pPr algn="ctr" fontAlgn="base"/>
            <a:r>
              <a:rPr b="1" dirty="0" lang="ru-RU"/>
              <a:t>18. </a:t>
            </a:r>
            <a:r>
              <a:rPr b="1" dirty="0" lang="ru-RU" smtClean="0"/>
              <a:t>ПОЛУЧАЕТЕ ЛИ ВЫ ОБРАЗОВАНИЕ В НАСТОЯЩЕЕ ВРЕМЯ?</a:t>
            </a:r>
            <a:endParaRPr b="1" dirty="0" lang="ru-RU"/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b="-73" r="-64" t="29870"/>
          <a:stretch/>
        </p:blipFill>
        <p:spPr bwMode="auto">
          <a:xfrm>
            <a:off x="3791197" y="3808295"/>
            <a:ext cx="5409210" cy="2533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905875" y="3108600"/>
            <a:ext cx="106759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выбран ответ «</a:t>
            </a:r>
            <a:r>
              <a:rPr b="1" dirty="0" lang="ru-RU" sz="2000">
                <a:solidFill>
                  <a:srgbClr val="00B050"/>
                </a:solidFill>
              </a:rPr>
              <a:t>Да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появится дополнительный вопрос «18.1. Отметьте все программы, по которым обучаетесь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»: 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Рисунок 30"/>
          <p:cNvPicPr/>
          <p:nvPr/>
        </p:nvPicPr>
        <p:blipFill rotWithShape="1">
          <a:blip r:embed="rId3"/>
          <a:srcRect b="69713" r="-64"/>
          <a:stretch/>
        </p:blipFill>
        <p:spPr bwMode="auto">
          <a:xfrm>
            <a:off x="4055423" y="2003636"/>
            <a:ext cx="4880759" cy="1104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6916652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905876" y="1279361"/>
            <a:ext cx="1128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Вопрос заполняется на </a:t>
            </a:r>
            <a:r>
              <a:rPr b="1" dirty="0" lang="ru-RU" sz="2000">
                <a:solidFill>
                  <a:srgbClr val="FF0000"/>
                </a:solidFill>
              </a:rPr>
              <a:t>всех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лиц, включая детей, независимо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возраста.</a:t>
            </a:r>
          </a:p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Можно выбрать несколько вариантов ответа в выпадающем списке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283898"/>
            <a:ext cx="11063772" cy="551684"/>
          </a:xfrm>
        </p:spPr>
        <p:txBody>
          <a:bodyPr/>
          <a:lstStyle/>
          <a:p>
            <a:pPr algn="ctr" fontAlgn="base"/>
            <a:r>
              <a:rPr b="1" dirty="0" lang="ru-RU" smtClean="0"/>
              <a:t>19. УКАЖИТЕ ВСЕ ИМЕЮЩИЕСЯ У ВАС ИСТОЧНИКИ СРЕДСТВ К СУЩЕСТВОВАНИЮ</a:t>
            </a:r>
            <a:endParaRPr b="1" dirty="0" lang="ru-RU"/>
          </a:p>
        </p:txBody>
      </p:sp>
      <p:pic>
        <p:nvPicPr>
          <p:cNvPr id="17" name="Рисунок 16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36000"/>
                    </a14:imgEffect>
                  </a14:imgLayer>
                </a14:imgProps>
              </a:ext>
            </a:extLst>
          </a:blip>
          <a:srcRect b="2" r="2"/>
          <a:stretch/>
        </p:blipFill>
        <p:spPr bwMode="auto">
          <a:xfrm>
            <a:off x="629392" y="2003636"/>
            <a:ext cx="5482655" cy="4440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890093" y="3408200"/>
            <a:ext cx="595328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выборе </a:t>
            </a:r>
            <a:r>
              <a:rPr b="1" dirty="0" lang="ru-RU" sz="2000">
                <a:solidFill>
                  <a:srgbClr val="FF0000"/>
                </a:solidFill>
              </a:rPr>
              <a:t>двух и более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источников средств к существованию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появится вопрос «19.1. Какой из отмеченных источников Вы считаете для себя основным?». Выберите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его в выпадающем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списке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5"/>
          <a:srcRect b="-8" r="43"/>
          <a:stretch/>
        </p:blipFill>
        <p:spPr bwMode="auto">
          <a:xfrm>
            <a:off x="6019240" y="5053230"/>
            <a:ext cx="6172760" cy="13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161529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905876" y="1649693"/>
            <a:ext cx="112861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Вопрос задается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лицам в возрасте </a:t>
            </a:r>
            <a:r>
              <a:rPr b="1" dirty="0" lang="ru-RU" sz="2000">
                <a:solidFill>
                  <a:srgbClr val="FF0000"/>
                </a:solidFill>
              </a:rPr>
              <a:t>15 лет и более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Отметьте один из вариантов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ответа: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28389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/>
              <a:t>20. </a:t>
            </a:r>
            <a:r>
              <a:rPr b="1" dirty="0" lang="ru-RU" smtClean="0"/>
              <a:t>ИМЕЛИ ЛИ ВЫ КАКУЮ-ЛИБО ОПЛАЧИВАЕМУЮ РАБОТУ ИЛИ ДОХОДНОЕ ЗАНЯТИЕ C 24 ПО 30 СЕНТЯБРЯ 2021 ГОДА?</a:t>
            </a:r>
            <a:endParaRPr b="1" dirty="0"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17201" y="3667159"/>
            <a:ext cx="4643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выборе ответа «</a:t>
            </a:r>
            <a:r>
              <a:rPr b="1" dirty="0" lang="ru-RU" sz="2000">
                <a:solidFill>
                  <a:srgbClr val="00B050"/>
                </a:solidFill>
              </a:rPr>
              <a:t>Да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задаются вопросы 21 и 22. 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/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Отметьте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 каждом из них один из вариантов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ответа: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descr="C:\Users\Sheverdova\AppData\Local\Microsoft\Windows\Temporary Internet Files\Content.Outlook\Q147IRRE\2_5197544498476880496.png" id="16" name="Рисунок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57"/>
          <a:stretch/>
        </p:blipFill>
        <p:spPr bwMode="auto">
          <a:xfrm>
            <a:off x="3051655" y="2357579"/>
            <a:ext cx="7113623" cy="9931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heverdova\AppData\Local\Microsoft\Windows\Temporary Internet Files\Content.Outlook\Q147IRRE\2_5197544498476880496.png" id="21" name="Рисунок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/>
          <a:stretch/>
        </p:blipFill>
        <p:spPr bwMode="auto">
          <a:xfrm>
            <a:off x="5260769" y="3182588"/>
            <a:ext cx="6709558" cy="3675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68194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33797" y="283898"/>
            <a:ext cx="10109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При ответе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b="1" dirty="0" lang="ru-RU" sz="2000">
                <a:solidFill>
                  <a:srgbClr val="00B050"/>
                </a:solidFill>
              </a:rPr>
              <a:t>Нет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на вопрос 22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 вопросе «22.1. Где находилась ваша основная работа» надо выбрать один из вариантов ответа и уточнить место работы в России или название иностранного государства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6888" y="4054706"/>
            <a:ext cx="11356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вопросе «22.2. Вы выезжали (выходили) на основную работу:»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надо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выбрать подходящий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вариант: 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3"/>
          <a:srcRect b="39002" r="46"/>
          <a:stretch/>
        </p:blipFill>
        <p:spPr bwMode="auto">
          <a:xfrm>
            <a:off x="3758837" y="1607337"/>
            <a:ext cx="5501640" cy="24473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3"/>
          <a:srcRect b="55" r="46" t="60997"/>
          <a:stretch/>
        </p:blipFill>
        <p:spPr bwMode="auto">
          <a:xfrm>
            <a:off x="3794866" y="4762593"/>
            <a:ext cx="5987440" cy="19350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282489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733797" y="283898"/>
            <a:ext cx="101095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выборе ответа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b="1" dirty="0" lang="ru-RU" smtClean="0" sz="2000">
                <a:solidFill>
                  <a:srgbClr val="00B050"/>
                </a:solidFill>
              </a:rPr>
              <a:t>Нет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на вопрос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20 задаются вопросы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23 и 24: </a:t>
            </a:r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33798" y="4089936"/>
            <a:ext cx="4230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ответе «</a:t>
            </a:r>
            <a:r>
              <a:rPr b="1" dirty="0" lang="ru-RU" sz="2000">
                <a:solidFill>
                  <a:srgbClr val="00B050"/>
                </a:solidFill>
              </a:rPr>
              <a:t>Нет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 на вопрос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24 в списке причин выберете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одну главную: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434544" y="684008"/>
            <a:ext cx="5940425" cy="8769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05876" y="1560943"/>
            <a:ext cx="11356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Выберите в каждом из них по одному из вариантов ответа: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b="123"/>
          <a:stretch/>
        </p:blipFill>
        <p:spPr>
          <a:xfrm>
            <a:off x="2270760" y="2003636"/>
            <a:ext cx="6053842" cy="205107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56" y="3735990"/>
            <a:ext cx="3274060" cy="2977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327304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840747" y="885883"/>
            <a:ext cx="9720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Укажите, зарегистрированы ли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помещении, в котором постоянно проживаете, выбрав соответствующую метку: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b="1976" r="74909"/>
          <a:stretch/>
        </p:blipFill>
        <p:spPr>
          <a:xfrm>
            <a:off x="255444" y="476016"/>
            <a:ext cx="1300864" cy="1527620"/>
          </a:xfrm>
          <a:prstGeom prst="rect">
            <a:avLst/>
          </a:prstGeom>
        </p:spPr>
      </p:pic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1128228" y="28389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/>
              <a:t>25. </a:t>
            </a:r>
            <a:r>
              <a:rPr b="1" dirty="0" lang="ru-RU" smtClean="0"/>
              <a:t>ЗАРЕГИСТРИРОВАНЫ ЛИ ВЫ В ЭТОМ ПОМЕЩЕНИИ?</a:t>
            </a:r>
            <a:endParaRPr b="1" dirty="0"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05876" y="3343654"/>
            <a:ext cx="44987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Если выбран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ответ «</a:t>
            </a:r>
            <a:r>
              <a:rPr b="1" dirty="0" lang="ru-RU" sz="2000">
                <a:solidFill>
                  <a:srgbClr val="00B050"/>
                </a:solidFill>
              </a:rPr>
              <a:t>Нет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», ответьте на вопрос  «25.1. Где вы зарегистрированы по месту жительства?», выбрав подходящий вариант ответа:</a:t>
            </a:r>
          </a:p>
        </p:txBody>
      </p:sp>
      <p:pic>
        <p:nvPicPr>
          <p:cNvPr id="20" name="Рисунок 19"/>
          <p:cNvPicPr/>
          <p:nvPr/>
        </p:nvPicPr>
        <p:blipFill rotWithShape="1">
          <a:blip r:embed="rId3"/>
          <a:srcRect b="-34" r="28" t="32125"/>
          <a:stretch/>
        </p:blipFill>
        <p:spPr bwMode="auto">
          <a:xfrm>
            <a:off x="5404590" y="3343654"/>
            <a:ext cx="6358785" cy="2938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 rotWithShape="1">
          <a:blip r:embed="rId3"/>
          <a:srcRect b="66897" r="28"/>
          <a:stretch/>
        </p:blipFill>
        <p:spPr bwMode="auto">
          <a:xfrm>
            <a:off x="3609974" y="1593769"/>
            <a:ext cx="6467476" cy="14938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871885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idx="10" sz="quarter" type="body"/>
          </p:nvPr>
        </p:nvSpPr>
        <p:spPr>
          <a:xfrm>
            <a:off x="0" y="306057"/>
            <a:ext cx="11988316" cy="551684"/>
          </a:xfrm>
        </p:spPr>
        <p:txBody>
          <a:bodyPr/>
          <a:lstStyle/>
          <a:p>
            <a:pPr algn="ctr"/>
            <a:r>
              <a:rPr b="1" dirty="0" lang="ru-RU" smtClean="0"/>
              <a:t>1. АДРЕС ВАШЕГО ФАКТИЧЕСКОГО ПОСТОЯННОГО ПРОЖИВАНИЯ</a:t>
            </a:r>
            <a:endParaRPr b="1" dirty="0" lang="ru-RU"/>
          </a:p>
        </p:txBody>
      </p:sp>
      <p:pic>
        <p:nvPicPr>
          <p:cNvPr id="31" name="Рисунок 30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99"/>
          <a:stretch/>
        </p:blipFill>
        <p:spPr bwMode="auto">
          <a:xfrm>
            <a:off x="1997955" y="3633081"/>
            <a:ext cx="8228183" cy="29517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1513712" y="1259550"/>
            <a:ext cx="919667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Фактический адрес </a:t>
            </a:r>
            <a:r>
              <a:rPr b="1" dirty="0" lang="ru-RU" sz="2000">
                <a:solidFill>
                  <a:srgbClr val="FF0000"/>
                </a:solidFill>
              </a:rPr>
              <a:t>может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b="1" dirty="0" lang="ru-RU" sz="2000">
                <a:solidFill>
                  <a:srgbClr val="FF0000"/>
                </a:solidFill>
              </a:rPr>
              <a:t>не совпадать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с местом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постоянной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или временной регистрации (прописки). Он также не зависит от того, есть ли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юридическое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право на пребывание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помещении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. Это может быть и адрес места проживания у родственников, в съемной квартире и др.</a:t>
            </a:r>
          </a:p>
          <a:p>
            <a:pPr algn="ctr" defTabSz="914034" lvl="0">
              <a:spcAft>
                <a:spcPts val="600"/>
              </a:spcAft>
            </a:pP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Необходимо последовательно заполнить все поля адреса, выбрав значение из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выпадающего списка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нажатием кнопки справа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«     »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  <a:p>
            <a:pPr defTabSz="914034" indent="-285636" lvl="0" marL="285636">
              <a:spcAft>
                <a:spcPts val="600"/>
              </a:spcAft>
              <a:buFontTx/>
              <a:buChar char="-"/>
            </a:pPr>
            <a:endParaRPr dirty="0" lang="ru-RU" sz="1600">
              <a:solidFill>
                <a:prstClr val="black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34" name="Рисунок 33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304" r="-921"/>
          <a:stretch/>
        </p:blipFill>
        <p:spPr bwMode="auto">
          <a:xfrm rot="10800000">
            <a:off x="9744441" y="3024025"/>
            <a:ext cx="238125" cy="174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Рисунок 38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59586" y="1000245"/>
            <a:ext cx="1080000" cy="10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3519426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688769" y="885883"/>
            <a:ext cx="108722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Переписные листы необходимо заполнить на </a:t>
            </a:r>
            <a:r>
              <a:rPr b="1" dirty="0" lang="ru-RU" sz="2000">
                <a:solidFill>
                  <a:srgbClr val="FF0000"/>
                </a:solidFill>
              </a:rPr>
              <a:t>всех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лиц, проживающих в домохозяйстве (за исключением лиц, </a:t>
            </a:r>
            <a:r>
              <a:rPr b="1" dirty="0" lang="ru-RU" sz="2000">
                <a:solidFill>
                  <a:srgbClr val="FF0000"/>
                </a:solidFill>
              </a:rPr>
              <a:t>временно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 находящихся в помещении и </a:t>
            </a:r>
            <a:r>
              <a:rPr b="1" dirty="0" lang="ru-RU" sz="2000">
                <a:solidFill>
                  <a:srgbClr val="FF0000"/>
                </a:solidFill>
              </a:rPr>
              <a:t>постоянно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 проживающих в другом месте на </a:t>
            </a:r>
            <a:r>
              <a:rPr b="1" dirty="0" lang="ru-RU" sz="2000">
                <a:solidFill>
                  <a:srgbClr val="FF0000"/>
                </a:solidFill>
              </a:rPr>
              <a:t>территории России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 defTabSz="914034" lvl="0"/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После заполнения переписных листов на </a:t>
            </a:r>
            <a:r>
              <a:rPr b="1" dirty="0" lang="ru-RU" sz="2000">
                <a:solidFill>
                  <a:srgbClr val="FF0000"/>
                </a:solidFill>
              </a:rPr>
              <a:t>всех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 проживающих в помещении лиц, необходимо заполнить переписной лист на жилое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помещение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b="444" l="32459" r="36694" t="3828"/>
          <a:stretch/>
        </p:blipFill>
        <p:spPr>
          <a:xfrm>
            <a:off x="4318873" y="3253838"/>
            <a:ext cx="3182588" cy="296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93283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16641" y="700033"/>
            <a:ext cx="972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Укажите тип жилища:</a:t>
            </a:r>
          </a:p>
        </p:txBody>
      </p:sp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580161" y="26881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/>
              <a:t>33. </a:t>
            </a:r>
            <a:r>
              <a:rPr b="1" dirty="0" lang="ru-RU" smtClean="0"/>
              <a:t>ТИП ЖИЛИЩА </a:t>
            </a:r>
            <a:endParaRPr b="1" dirty="0"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7565" y="3736507"/>
            <a:ext cx="11958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Выберите период постройки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дома (ввода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эксплуатацию).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При перестройках, надстройках, расширении дома годом ввода в эксплуатацию считается год первоначальной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постройки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b="444" l="32459" r="36694" t="3828"/>
          <a:stretch/>
        </p:blipFill>
        <p:spPr>
          <a:xfrm>
            <a:off x="297565" y="622928"/>
            <a:ext cx="1322629" cy="1233796"/>
          </a:xfrm>
          <a:prstGeom prst="rect">
            <a:avLst/>
          </a:prstGeom>
        </p:spPr>
      </p:pic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11" y="1100143"/>
            <a:ext cx="4632960" cy="216408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Текст 2"/>
          <p:cNvSpPr>
            <a:spLocks noGrp="1"/>
          </p:cNvSpPr>
          <p:nvPr>
            <p:ph idx="10" sz="quarter" type="body"/>
          </p:nvPr>
        </p:nvSpPr>
        <p:spPr>
          <a:xfrm>
            <a:off x="497275" y="3264223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/>
              <a:t>34. </a:t>
            </a:r>
            <a:r>
              <a:rPr b="1" dirty="0" lang="ru-RU" smtClean="0"/>
              <a:t>ВРЕМЯ ПОСТРОЙКИ ДОМА</a:t>
            </a:r>
            <a:endParaRPr b="1" dirty="0" lang="ru-RU"/>
          </a:p>
        </p:txBody>
      </p:sp>
      <p:pic>
        <p:nvPicPr>
          <p:cNvPr id="31" name="Рисунок 3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052" y="4459185"/>
            <a:ext cx="195199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213370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416641" y="700033"/>
            <a:ext cx="972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Выберете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один из вариантов ответа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580161" y="26881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/>
              <a:t>35. </a:t>
            </a:r>
            <a:r>
              <a:rPr b="1" dirty="0" lang="ru-RU" smtClean="0"/>
              <a:t>МАТЕРИАЛ НАРУЖНЫХ СТЕН ДОМА</a:t>
            </a:r>
            <a:endParaRPr b="1" dirty="0"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3548" y="4209203"/>
            <a:ext cx="1195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Запишите размер общей площади в целых квадратных метрах без десятичных знаков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b="444" l="32459" r="36694" t="3828"/>
          <a:stretch/>
        </p:blipFill>
        <p:spPr>
          <a:xfrm>
            <a:off x="297565" y="622928"/>
            <a:ext cx="1322629" cy="1233796"/>
          </a:xfrm>
          <a:prstGeom prst="rect">
            <a:avLst/>
          </a:prstGeom>
        </p:spPr>
      </p:pic>
      <p:sp>
        <p:nvSpPr>
          <p:cNvPr id="21" name="Текст 2"/>
          <p:cNvSpPr>
            <a:spLocks noGrp="1"/>
          </p:cNvSpPr>
          <p:nvPr>
            <p:ph idx="10" sz="quarter" type="body"/>
          </p:nvPr>
        </p:nvSpPr>
        <p:spPr>
          <a:xfrm>
            <a:off x="497275" y="3264223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 smtClean="0"/>
              <a:t>36. ОБЩАЯ ПЛОЩАДЬ КВАРТИРЫ ИЛИ ОДНОКВАРТИРНОГО ДОМА (В ЦЕЛЫХ М</a:t>
            </a:r>
            <a:r>
              <a:rPr b="1" baseline="30000" dirty="0" lang="ru-RU" smtClean="0"/>
              <a:t>2</a:t>
            </a:r>
            <a:r>
              <a:rPr b="1" dirty="0" lang="ru-RU" smtClean="0"/>
              <a:t>)</a:t>
            </a:r>
            <a:endParaRPr b="1" dirty="0" lang="ru-RU"/>
          </a:p>
        </p:txBody>
      </p:sp>
      <p:pic>
        <p:nvPicPr>
          <p:cNvPr id="20" name="Рисунок 1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546" y="1100143"/>
            <a:ext cx="5190490" cy="214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1000"/>
                    </a14:imgEffect>
                  </a14:imgLayer>
                </a14:imgProps>
              </a:ext>
            </a:extLst>
          </a:blip>
          <a:srcRect b="50000" l="3195" r="9745"/>
          <a:stretch/>
        </p:blipFill>
        <p:spPr>
          <a:xfrm>
            <a:off x="310502" y="4656214"/>
            <a:ext cx="4890889" cy="118644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058888" y="4987623"/>
            <a:ext cx="69427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mtClean="0" sz="1400">
                <a:solidFill>
                  <a:srgbClr val="FF0000"/>
                </a:solidFill>
              </a:rPr>
              <a:t>Не </a:t>
            </a:r>
            <a:r>
              <a:rPr b="1" dirty="0" lang="ru-RU" sz="1400">
                <a:solidFill>
                  <a:srgbClr val="FF0000"/>
                </a:solidFill>
              </a:rPr>
              <a:t>учитывается площадь: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b="1" dirty="0" lang="ru-RU" smtClean="0" sz="14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/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- общедомовых 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лестничных клеток, лифтовых холлов, тамбуров, </a:t>
            </a:r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коридоров (кроме внутриквартирных), вестибюлей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сеней, 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гаражей</a:t>
            </a:r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b="1" dirty="0" lang="ru-RU" sz="14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/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выступающих конструктивных элементов 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отопительных печей;</a:t>
            </a:r>
            <a:endParaRPr b="1" dirty="0" lang="ru-RU" sz="14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/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- веранд, балконов, лоджий, террас;</a:t>
            </a:r>
          </a:p>
          <a:p>
            <a:pPr algn="ctr" defTabSz="914034" lvl="0"/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отдельно стоящих кухонь, бань, бассейнов, саун, сараев, беседок и др</a:t>
            </a:r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b="1" dirty="0" lang="ru-RU" sz="1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504220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522713" y="1144823"/>
            <a:ext cx="9720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Укажите число жилых комнат квартиры или одноквартирного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дома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958879" y="26881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 smtClean="0"/>
              <a:t>37. ЧИСЛО ЖИЛЫХ КОМНАТ КВАРТИРЫ ИЛИ ОДНОКВАРТИРНОГО ДОМА </a:t>
            </a:r>
            <a:endParaRPr b="1" dirty="0"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3548" y="3831021"/>
            <a:ext cx="1195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Отметьте все имеющиеся виды благоустройства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b="444" l="32459" r="36694" t="3828"/>
          <a:stretch/>
        </p:blipFill>
        <p:spPr>
          <a:xfrm>
            <a:off x="297565" y="622928"/>
            <a:ext cx="1322629" cy="1233796"/>
          </a:xfrm>
          <a:prstGeom prst="rect">
            <a:avLst/>
          </a:prstGeom>
        </p:spPr>
      </p:pic>
      <p:sp>
        <p:nvSpPr>
          <p:cNvPr id="21" name="Текст 2"/>
          <p:cNvSpPr>
            <a:spLocks noGrp="1"/>
          </p:cNvSpPr>
          <p:nvPr>
            <p:ph idx="10" sz="quarter" type="body"/>
          </p:nvPr>
        </p:nvSpPr>
        <p:spPr>
          <a:xfrm>
            <a:off x="497275" y="2988381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 smtClean="0"/>
              <a:t>38. ВИДЫ БЛАГОУСТРОЙСТВА ЖИЛОГО ПОМЕЩЕНИЯ И САНИТАРНО-ГИГИЕНИЧЕСКИЕ УСЛОВИЯ ПРОЖИВАНИЯ</a:t>
            </a:r>
            <a:endParaRPr b="1" dirty="0" lang="ru-RU"/>
          </a:p>
        </p:txBody>
      </p:sp>
      <p:pic>
        <p:nvPicPr>
          <p:cNvPr id="32" name="Рисунок 31"/>
          <p:cNvPicPr/>
          <p:nvPr/>
        </p:nvPicPr>
        <p:blipFill rotWithShape="1">
          <a:blip r:embed="rId3"/>
          <a:srcRect r="-10"/>
          <a:stretch/>
        </p:blipFill>
        <p:spPr>
          <a:xfrm>
            <a:off x="1108508" y="1712407"/>
            <a:ext cx="5016067" cy="124273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112046" y="1752664"/>
            <a:ext cx="57587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mtClean="0" sz="1400">
                <a:solidFill>
                  <a:srgbClr val="FF0000"/>
                </a:solidFill>
              </a:rPr>
              <a:t>Не учитываются: 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кухни, холлы, коридоры, ванные и душевые комнаты, бассейны, сауны, кладовые и другие вспомогательные помещения. </a:t>
            </a:r>
            <a:endParaRPr b="1" dirty="0" lang="ru-RU" smtClean="0" sz="14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/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Совмещенная 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кухня-столовая </a:t>
            </a:r>
            <a:r>
              <a:rPr b="1" dirty="0" lang="ru-RU" sz="1400">
                <a:solidFill>
                  <a:srgbClr val="FF0000"/>
                </a:solidFill>
              </a:rPr>
              <a:t>считается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 жилой </a:t>
            </a:r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комнатой</a:t>
            </a:r>
            <a:endParaRPr b="1" dirty="0" lang="ru-RU" sz="14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4" name="Рисунок 3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"/>
          <a:stretch/>
        </p:blipFill>
        <p:spPr bwMode="auto">
          <a:xfrm>
            <a:off x="5011386" y="4218623"/>
            <a:ext cx="3680542" cy="250217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/>
          <p:cNvSpPr/>
          <p:nvPr/>
        </p:nvSpPr>
        <p:spPr>
          <a:xfrm>
            <a:off x="8153400" y="4600736"/>
            <a:ext cx="3689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mtClean="0" sz="140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какой-либо вид благоустройства имеется, но временно бездействует (вследствие повреждения, ремонта или других причин), то жилище </a:t>
            </a:r>
            <a:r>
              <a:rPr b="1" dirty="0" lang="ru-RU" sz="1400">
                <a:solidFill>
                  <a:srgbClr val="FF0000"/>
                </a:solidFill>
              </a:rPr>
              <a:t>считается</a:t>
            </a:r>
            <a:r>
              <a:rPr b="1" dirty="0" lang="ru-RU" sz="1400">
                <a:solidFill>
                  <a:schemeClr val="accent1">
                    <a:lumMod val="50000"/>
                  </a:schemeClr>
                </a:solidFill>
              </a:rPr>
              <a:t> оборудованным этим видом благоустройства. В каждой группе видов благоустройства (газ, отопление, водоснабжение и т.д.) отметьте только один вариант ответа</a:t>
            </a:r>
          </a:p>
        </p:txBody>
      </p:sp>
    </p:spTree>
    <p:extLst>
      <p:ext uri="{BB962C8B-B14F-4D97-AF65-F5344CB8AC3E}">
        <p14:creationId xmlns:p14="http://schemas.microsoft.com/office/powerpoint/2010/main" val="56910746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341912" y="875864"/>
            <a:ext cx="10501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Данные в вопросе </a:t>
            </a:r>
            <a:r>
              <a:rPr b="1" dirty="0" err="1" lang="ru-RU" sz="2000">
                <a:solidFill>
                  <a:srgbClr val="FF0000"/>
                </a:solidFill>
              </a:rPr>
              <a:t>предзаполняются</a:t>
            </a:r>
            <a:r>
              <a:rPr b="1" dirty="0" lang="ru-RU" sz="2000">
                <a:solidFill>
                  <a:srgbClr val="FF0000"/>
                </a:solidFill>
              </a:rPr>
              <a:t> автоматически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основании количества лиц, указанных в вопросе 2 и отнесенных к лицам, подлежащим переписи в этом помещении на основании ответов на вопросы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2.1 - 2.5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5" name="Текст 2"/>
          <p:cNvSpPr>
            <a:spLocks noGrp="1"/>
          </p:cNvSpPr>
          <p:nvPr>
            <p:ph idx="10" sz="quarter" type="body"/>
          </p:nvPr>
        </p:nvSpPr>
        <p:spPr>
          <a:xfrm>
            <a:off x="958879" y="268818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/>
              <a:t>39. </a:t>
            </a:r>
            <a:r>
              <a:rPr b="1" dirty="0" lang="ru-RU" smtClean="0"/>
              <a:t>ЧИСЛО ЛИЦ В ДОМОХОЗЯЙСТВЕ </a:t>
            </a:r>
            <a:endParaRPr b="1" dirty="0"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33548" y="3629141"/>
            <a:ext cx="11958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Запишите, сколько жилых комнат занимает домохозяйство. Если домохозяйство занимает не всю комнату, а только ее часть, то отметьте вариант «</a:t>
            </a:r>
            <a:r>
              <a:rPr b="1" dirty="0" lang="ru-RU" sz="2000">
                <a:solidFill>
                  <a:srgbClr val="00B050"/>
                </a:solidFill>
              </a:rPr>
              <a:t>Часть комнаты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b="444" l="32459" r="36694" t="3828"/>
          <a:stretch/>
        </p:blipFill>
        <p:spPr>
          <a:xfrm>
            <a:off x="297565" y="622928"/>
            <a:ext cx="1322629" cy="1233796"/>
          </a:xfrm>
          <a:prstGeom prst="rect">
            <a:avLst/>
          </a:prstGeom>
        </p:spPr>
      </p:pic>
      <p:sp>
        <p:nvSpPr>
          <p:cNvPr id="21" name="Текст 2"/>
          <p:cNvSpPr>
            <a:spLocks noGrp="1"/>
          </p:cNvSpPr>
          <p:nvPr>
            <p:ph idx="10" sz="quarter" type="body"/>
          </p:nvPr>
        </p:nvSpPr>
        <p:spPr>
          <a:xfrm>
            <a:off x="497275" y="2988381"/>
            <a:ext cx="11063772" cy="551684"/>
          </a:xfrm>
        </p:spPr>
        <p:txBody>
          <a:bodyPr>
            <a:noAutofit/>
          </a:bodyPr>
          <a:lstStyle/>
          <a:p>
            <a:pPr algn="ctr" fontAlgn="base"/>
            <a:r>
              <a:rPr b="1" dirty="0" lang="ru-RU"/>
              <a:t>40. </a:t>
            </a:r>
            <a:r>
              <a:rPr b="1" dirty="0" lang="ru-RU" smtClean="0"/>
              <a:t>ЧИСЛО ЗАНИМАЕМЫХ ДОМОХОЗЯЙСТВОМ КОМНАТ </a:t>
            </a:r>
            <a:endParaRPr b="1" dirty="0" lang="ru-RU"/>
          </a:p>
        </p:txBody>
      </p:sp>
      <p:pic>
        <p:nvPicPr>
          <p:cNvPr id="20" name="Рисунок 19"/>
          <p:cNvPicPr/>
          <p:nvPr/>
        </p:nvPicPr>
        <p:blipFill rotWithShape="1">
          <a:blip r:embed="rId3"/>
          <a:srcRect b="166"/>
          <a:stretch/>
        </p:blipFill>
        <p:spPr>
          <a:xfrm>
            <a:off x="4889937" y="1943286"/>
            <a:ext cx="4711700" cy="933108"/>
          </a:xfrm>
          <a:prstGeom prst="rect">
            <a:avLst/>
          </a:prstGeom>
        </p:spPr>
      </p:pic>
      <p:pic>
        <p:nvPicPr>
          <p:cNvPr id="22" name="Рисунок 21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5000"/>
                    </a14:imgEffect>
                  </a14:imgLayer>
                </a14:imgProps>
              </a:ext>
            </a:extLst>
          </a:blip>
          <a:srcRect b="-58"/>
          <a:stretch/>
        </p:blipFill>
        <p:spPr>
          <a:xfrm>
            <a:off x="4013283" y="4453247"/>
            <a:ext cx="4711700" cy="10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9440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344584" y="875864"/>
            <a:ext cx="10403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 процессе заполнения переписных листов справа на экране отображается прогресс заполнения переписных листов в процентах. Под ним имеется активная ссылка, по которой можно связаться со службой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поддержки 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0909" y="3745361"/>
            <a:ext cx="11958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Вопросы имеют «подсказку» в виде «</a:t>
            </a:r>
            <a:r>
              <a:rPr b="1" dirty="0" lang="ru-RU" sz="2000">
                <a:solidFill>
                  <a:srgbClr val="00B050"/>
                </a:solidFill>
              </a:rPr>
              <a:t>значка вопроса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»,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которую можно увидеть, наведя на нее стрелку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курсора</a:t>
            </a:r>
            <a:endParaRPr b="1" dirty="0"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7" name="Рисунок 16"/>
          <p:cNvPicPr/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67" y="1891527"/>
            <a:ext cx="1356360" cy="1872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1000"/>
                    </a14:imgEffect>
                  </a14:imgLayer>
                </a14:imgProps>
              </a:ext>
            </a:extLst>
          </a:blip>
          <a:srcRect b="-552" r="-659"/>
          <a:stretch/>
        </p:blipFill>
        <p:spPr bwMode="auto">
          <a:xfrm>
            <a:off x="8469188" y="4275918"/>
            <a:ext cx="745498" cy="6191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8" y="788231"/>
            <a:ext cx="1194910" cy="1190927"/>
          </a:xfrm>
          <a:prstGeom prst="rect">
            <a:avLst/>
          </a:prstGeom>
        </p:spPr>
      </p:pic>
      <p:pic>
        <p:nvPicPr>
          <p:cNvPr id="33" name="Рисунок 3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"/>
          <a:stretch/>
        </p:blipFill>
        <p:spPr bwMode="auto">
          <a:xfrm>
            <a:off x="2385232" y="4717394"/>
            <a:ext cx="6097270" cy="10676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Прямая со стрелкой 4"/>
          <p:cNvCxnSpPr>
            <a:stCxn id="23" idx="1"/>
          </p:cNvCxnSpPr>
          <p:nvPr/>
        </p:nvCxnSpPr>
        <p:spPr>
          <a:xfrm flipH="1">
            <a:off x="4702629" y="4585477"/>
            <a:ext cx="3766559" cy="309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098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18" name="Прямоугольник 17"/>
          <p:cNvSpPr/>
          <p:nvPr/>
        </p:nvSpPr>
        <p:spPr>
          <a:xfrm>
            <a:off x="1199408" y="875864"/>
            <a:ext cx="10548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результате оказания услуги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личный кабинет пользователя Портала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госуслуг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будут доставлены уникальные коды подтверждения прохождения переписи на каждого переписанного в помещении и объединяющий их QR-код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на всё домохозяйство  </a:t>
            </a:r>
          </a:p>
          <a:p>
            <a:pPr lvl="0" algn="ctr" defTabSz="914034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Их </a:t>
            </a:r>
            <a:r>
              <a:rPr lang="ru-RU" sz="2000" b="1" dirty="0">
                <a:solidFill>
                  <a:srgbClr val="FF0000"/>
                </a:solidFill>
              </a:rPr>
              <a:t>нужно будет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показать </a:t>
            </a:r>
            <a:r>
              <a:rPr lang="ru-RU" sz="2000" b="1" dirty="0">
                <a:solidFill>
                  <a:srgbClr val="FF0000"/>
                </a:solidFill>
              </a:rPr>
              <a:t>переписчику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в подтверждение Вашего участия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во Всероссийской переписи населения 2020 года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428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6" y="660352"/>
            <a:ext cx="1194910" cy="1190927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162371" y="1255816"/>
            <a:ext cx="4768215" cy="631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371" y="3738185"/>
            <a:ext cx="4259795" cy="275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2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1163" y="4066123"/>
            <a:ext cx="7730837" cy="535531"/>
          </a:xfrm>
        </p:spPr>
        <p:txBody>
          <a:bodyPr/>
          <a:lstStyle/>
          <a:p>
            <a:r>
              <a:rPr lang="ru-RU" sz="3200" dirty="0"/>
              <a:t>БЛАГОДАРИМ ЗА УЧАСТИЕ!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F8A9122-393E-9E43-ADBD-FD8785CAD33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B81EEA-DF2A-1C47-9781-44818CAE4220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300966"/>
            <a:ext cx="1499944" cy="1499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27" y="5277804"/>
            <a:ext cx="2106928" cy="158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 smtClean="0"/>
              <a:t>1. АДРЕС ВАШЕГО ФАКТИЧЕСКОГО ПОСТОЯННОГО ПРОЖИВАНИЯ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1513712" y="1259550"/>
            <a:ext cx="9196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Если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 дома или квартиры нет номера, справа надо выбрать соответствующую метку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10" y="1967436"/>
            <a:ext cx="4409440" cy="985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439586" y="3145747"/>
            <a:ext cx="9196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Можно ввести номер дома и квартиры вручную, нажав кнопку </a:t>
            </a:r>
          </a:p>
          <a:p>
            <a:pPr lvl="0" algn="ctr" defTabSz="914034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>
                <a:solidFill>
                  <a:srgbClr val="00B050"/>
                </a:solidFill>
              </a:rPr>
              <a:t>Ввести вручную дом и квартиру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»: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04" y="4107454"/>
            <a:ext cx="4871852" cy="1295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04806" y="889440"/>
            <a:ext cx="1080000" cy="10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18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b="b" l="l" r="r" t="t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bIns="0" lIns="0" rIns="0" rtlCol="0" tIns="0" wrap="square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b="b" l="l" r="r" t="t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bIns="0" lIns="0" rIns="0" rtlCol="0" tIns="0" wrap="square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b="b" l="l" r="r" t="t"/>
                  <a:pathLst>
                    <a:path h="90170" w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bIns="0" lIns="0" rIns="0" rtlCol="0" tIns="0" wrap="square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idx="10" sz="quarter" type="body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b="1" dirty="0" lang="ru-RU" smtClean="0"/>
              <a:t>2. СКОЛЬКО ВСЕГО ЧЕЛОВЕК ПРОЖИВАЮТ ПО ЭТОМУ АДРЕСУ?</a:t>
            </a:r>
            <a:endParaRPr b="1" dirty="0"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513712" y="1259550"/>
            <a:ext cx="91966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Укажите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число лиц, проживающих в помещении, независимо от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регистрации </a:t>
            </a:r>
            <a:endParaRPr dirty="0" lang="ru-RU" sz="1600">
              <a:solidFill>
                <a:prstClr val="black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2"/>
          <a:srcRect b="-353" r="51"/>
          <a:stretch/>
        </p:blipFill>
        <p:spPr bwMode="auto">
          <a:xfrm>
            <a:off x="3158344" y="2050563"/>
            <a:ext cx="5907405" cy="10963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516125" y="3355480"/>
            <a:ext cx="91966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34" lvl="0"/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Учитываются  лица, </a:t>
            </a:r>
            <a:r>
              <a:rPr b="1" dirty="0" lang="ru-RU" sz="2000">
                <a:solidFill>
                  <a:srgbClr val="FF0000"/>
                </a:solidFill>
              </a:rPr>
              <a:t>рожденные до 01.10.2021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, а </a:t>
            </a:r>
            <a:r>
              <a:rPr b="1" dirty="0" lang="ru-RU" sz="2000">
                <a:solidFill>
                  <a:srgbClr val="FF0000"/>
                </a:solidFill>
              </a:rPr>
              <a:t>также умершие </a:t>
            </a:r>
            <a:endParaRPr b="1" dirty="0" lang="ru-RU" smtClean="0" sz="2000">
              <a:solidFill>
                <a:srgbClr val="FF0000"/>
              </a:solidFill>
            </a:endParaRPr>
          </a:p>
          <a:p>
            <a:pPr algn="ctr" defTabSz="914034" lvl="0"/>
            <a:r>
              <a:rPr b="1" dirty="0" lang="ru-RU" smtClean="0" sz="2000">
                <a:solidFill>
                  <a:srgbClr val="FF0000"/>
                </a:solidFill>
              </a:rPr>
              <a:t>после </a:t>
            </a:r>
            <a:r>
              <a:rPr b="1" dirty="0" lang="ru-RU" sz="2000">
                <a:solidFill>
                  <a:srgbClr val="FF0000"/>
                </a:solidFill>
              </a:rPr>
              <a:t>01.10.2021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, включая и тех, кто на момент переписи временно (менее одного года) 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отсутствовал </a:t>
            </a:r>
          </a:p>
          <a:p>
            <a:pPr algn="ctr" defTabSz="914034" lvl="0"/>
            <a:endParaRPr b="1" dirty="0" lang="ru-RU" smtClean="0" sz="2000">
              <a:solidFill>
                <a:schemeClr val="accent1">
                  <a:lumMod val="50000"/>
                </a:schemeClr>
              </a:solidFill>
            </a:endParaRPr>
          </a:p>
          <a:p>
            <a:pPr algn="ctr" defTabSz="914034" lvl="0">
              <a:spcAft>
                <a:spcPts val="600"/>
              </a:spcAft>
            </a:pP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Проживающие 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по месту обучения студенты вузов и колледжей,  лица, отбывающие наказание в местах лишения свободы, военнослужащие, проходящие воинскую службу по призыву, а также лица, отсутствующие один год и более, </a:t>
            </a:r>
            <a:r>
              <a:rPr b="1" dirty="0" lang="ru-RU" sz="2000">
                <a:solidFill>
                  <a:srgbClr val="FF0000"/>
                </a:solidFill>
              </a:rPr>
              <a:t>в</a:t>
            </a:r>
            <a:r>
              <a:rPr b="1" dirty="0" lang="ru-RU" sz="2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b="1" dirty="0" lang="ru-RU" sz="2000">
                <a:solidFill>
                  <a:srgbClr val="FF0000"/>
                </a:solidFill>
              </a:rPr>
              <a:t>данном помещении не </a:t>
            </a:r>
            <a:r>
              <a:rPr b="1" dirty="0" lang="ru-RU" smtClean="0" sz="2000">
                <a:solidFill>
                  <a:srgbClr val="FF0000"/>
                </a:solidFill>
              </a:rPr>
              <a:t>переписываются</a:t>
            </a:r>
            <a:r>
              <a:rPr b="1" dirty="0" lang="ru-RU" smtClean="0" sz="200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dirty="0" lang="ru-RU" sz="1600">
              <a:solidFill>
                <a:prstClr val="black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19" name="Рисунок 1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3712" y="970563"/>
            <a:ext cx="1080000" cy="108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3106044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 smtClean="0"/>
              <a:t>2.1. ФАМИЛИЯ, ИМЯ, ОТЧЕСТВО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67447" y="1886802"/>
            <a:ext cx="4957103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Владельцу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учетной записи –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первому записанному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список проживающих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предзаполняются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отдельные сведения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профиля – пол, дата и место рождения, гражданство. </a:t>
            </a: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остальных проживающих информацию по всем вопросам необходимо ввести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переписной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лист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2294" y="576717"/>
            <a:ext cx="1080000" cy="1080000"/>
          </a:xfrm>
          <a:prstGeom prst="ellipse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857875" y="1116716"/>
            <a:ext cx="6334125" cy="551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2.2. </a:t>
            </a:r>
            <a:r>
              <a:rPr lang="ru-RU" b="1" dirty="0" smtClean="0"/>
              <a:t>ПРОЖИВАЕТ ПО ЭТОМУ АДРЕСУ ПОСТОЯННО?</a:t>
            </a:r>
          </a:p>
          <a:p>
            <a:pPr algn="ctr"/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47843" y="953085"/>
            <a:ext cx="5728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Отметьте одну из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меток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59586" y="544660"/>
            <a:ext cx="1080000" cy="1080000"/>
          </a:xfrm>
          <a:prstGeom prst="ellipse">
            <a:avLst/>
          </a:prstGeom>
        </p:spPr>
      </p:pic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203684" y="1534430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2.3. </a:t>
            </a:r>
            <a:r>
              <a:rPr lang="ru-RU" b="1" dirty="0" smtClean="0"/>
              <a:t>ЯВЛЯЕТСЯ ЧЛЕНОМ ВАШЕГО ДОМОХОЗЯЙСТВА?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64984" y="2129110"/>
            <a:ext cx="1069412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один из вариантов ответа.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выборе ответа «</a:t>
            </a:r>
            <a:r>
              <a:rPr lang="ru-RU" sz="2000" b="1" dirty="0">
                <a:solidFill>
                  <a:srgbClr val="00B050"/>
                </a:solidFill>
              </a:rPr>
              <a:t>Нет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это человек не будет переписываться в данном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домохозяйстве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47844" y="3943346"/>
            <a:ext cx="5728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один из вариантов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ответа: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10"/>
          </p:nvPr>
        </p:nvSpPr>
        <p:spPr>
          <a:xfrm>
            <a:off x="203684" y="3391662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2.4. </a:t>
            </a:r>
            <a:r>
              <a:rPr lang="ru-RU" b="1" dirty="0" smtClean="0"/>
              <a:t>НАХОДИЛСЯ ПО ЭТОМУ АДРЕСУ 1 ОКТЯБРЯ 2021 ГОДА?</a:t>
            </a:r>
          </a:p>
        </p:txBody>
      </p:sp>
      <p:pic>
        <p:nvPicPr>
          <p:cNvPr id="34" name="Рисунок 33"/>
          <p:cNvPicPr/>
          <p:nvPr/>
        </p:nvPicPr>
        <p:blipFill>
          <a:blip r:embed="rId3"/>
          <a:stretch>
            <a:fillRect/>
          </a:stretch>
        </p:blipFill>
        <p:spPr>
          <a:xfrm>
            <a:off x="3449724" y="4616204"/>
            <a:ext cx="5940425" cy="15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3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2.4.1. </a:t>
            </a:r>
            <a:r>
              <a:rPr lang="ru-RU" b="1" dirty="0" smtClean="0"/>
              <a:t>ПРИЧИНА ОТСУТСТВИЯ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062562" y="855715"/>
            <a:ext cx="80989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выборе ответа «</a:t>
            </a:r>
            <a:r>
              <a:rPr lang="ru-RU" sz="2000" b="1" dirty="0">
                <a:solidFill>
                  <a:srgbClr val="00B050"/>
                </a:solidFill>
              </a:rPr>
              <a:t>Нет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в вопросе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2.4 необходимо выбрать 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выпадающем списке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один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вариантов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ответа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5467" y="544660"/>
            <a:ext cx="1080000" cy="1080000"/>
          </a:xfrm>
          <a:prstGeom prst="ellipse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329239" y="4368201"/>
            <a:ext cx="9942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выборе ответа «</a:t>
            </a:r>
            <a:r>
              <a:rPr lang="ru-RU" sz="2000" b="1" dirty="0">
                <a:solidFill>
                  <a:srgbClr val="00B050"/>
                </a:solidFill>
              </a:rPr>
              <a:t>Работа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или «</a:t>
            </a:r>
            <a:r>
              <a:rPr lang="ru-RU" sz="2000" b="1" dirty="0">
                <a:solidFill>
                  <a:srgbClr val="00B050"/>
                </a:solidFill>
              </a:rPr>
              <a:t>Учеба…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в вопросе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2.4.1 отметьте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один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вариантов ответа:</a:t>
            </a:r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10"/>
          </p:nvPr>
        </p:nvSpPr>
        <p:spPr>
          <a:xfrm>
            <a:off x="203684" y="3756458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2.4.2. </a:t>
            </a:r>
            <a:r>
              <a:rPr lang="ru-RU" b="1" dirty="0" smtClean="0"/>
              <a:t>ПЕРИОД ОТСУТСТВИЯ</a:t>
            </a:r>
          </a:p>
        </p:txBody>
      </p:sp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567" y="1693139"/>
            <a:ext cx="6280316" cy="208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60" y="5076087"/>
            <a:ext cx="2708049" cy="1348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9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1439586" y="177800"/>
            <a:ext cx="10403790" cy="679831"/>
            <a:chOff x="1439586" y="5969298"/>
            <a:chExt cx="10403790" cy="679831"/>
          </a:xfrm>
        </p:grpSpPr>
        <p:sp>
          <p:nvSpPr>
            <p:cNvPr id="25" name="object 9">
              <a:extLst>
                <a:ext uri="{FF2B5EF4-FFF2-40B4-BE49-F238E27FC236}">
                  <a16:creationId xmlns:a16="http://schemas.microsoft.com/office/drawing/2014/main" xmlns="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10712795" y="5969298"/>
              <a:ext cx="1130581" cy="106098"/>
              <a:chOff x="10712795" y="5969298"/>
              <a:chExt cx="1130581" cy="106098"/>
            </a:xfrm>
          </p:grpSpPr>
          <p:sp>
            <p:nvSpPr>
              <p:cNvPr id="27" name="object 11">
                <a:extLst>
                  <a:ext uri="{FF2B5EF4-FFF2-40B4-BE49-F238E27FC236}">
                    <a16:creationId xmlns:a16="http://schemas.microsoft.com/office/drawing/2014/main" xmlns="" id="{E7D5C25E-08D6-344C-B0C6-CB0D11FF9875}"/>
                  </a:ext>
                </a:extLst>
              </p:cNvPr>
              <p:cNvSpPr/>
              <p:nvPr/>
            </p:nvSpPr>
            <p:spPr>
              <a:xfrm flipV="1">
                <a:off x="10848528" y="5969298"/>
                <a:ext cx="994848" cy="51990"/>
              </a:xfrm>
              <a:custGeom>
                <a:avLst/>
                <a:gdLst/>
                <a:ahLst/>
                <a:cxnLst/>
                <a:rect l="l" t="t" r="r" b="b"/>
                <a:pathLst>
                  <a:path w="3249929">
                    <a:moveTo>
                      <a:pt x="0" y="0"/>
                    </a:moveTo>
                    <a:lnTo>
                      <a:pt x="3249561" y="0"/>
                    </a:lnTo>
                  </a:path>
                </a:pathLst>
              </a:custGeom>
              <a:ln w="25400">
                <a:solidFill>
                  <a:srgbClr val="FFC32E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28" name="Группа 27"/>
              <p:cNvGrpSpPr/>
              <p:nvPr/>
            </p:nvGrpSpPr>
            <p:grpSpPr>
              <a:xfrm>
                <a:off x="10712795" y="5971682"/>
                <a:ext cx="238082" cy="103714"/>
                <a:chOff x="2667374" y="2712291"/>
                <a:chExt cx="238082" cy="103714"/>
              </a:xfrm>
            </p:grpSpPr>
            <p:sp>
              <p:nvSpPr>
                <p:cNvPr id="29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667374" y="2712291"/>
                  <a:ext cx="238082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0" name="object 12">
                  <a:extLst>
                    <a:ext uri="{FF2B5EF4-FFF2-40B4-BE49-F238E27FC236}">
                      <a16:creationId xmlns:a16="http://schemas.microsoft.com/office/drawing/2014/main" xmlns="" id="{A0F196C2-1ABD-A84E-BE86-E8C7E35D5D8F}"/>
                    </a:ext>
                  </a:extLst>
                </p:cNvPr>
                <p:cNvSpPr/>
                <p:nvPr/>
              </p:nvSpPr>
              <p:spPr>
                <a:xfrm>
                  <a:off x="2739089" y="2712291"/>
                  <a:ext cx="103714" cy="10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" h="90170">
                      <a:moveTo>
                        <a:pt x="89839" y="89839"/>
                      </a:moveTo>
                      <a:lnTo>
                        <a:pt x="0" y="89839"/>
                      </a:lnTo>
                      <a:lnTo>
                        <a:pt x="0" y="0"/>
                      </a:lnTo>
                      <a:lnTo>
                        <a:pt x="89839" y="0"/>
                      </a:lnTo>
                      <a:lnTo>
                        <a:pt x="89839" y="89839"/>
                      </a:lnTo>
                      <a:close/>
                    </a:path>
                  </a:pathLst>
                </a:custGeom>
                <a:solidFill>
                  <a:srgbClr val="334286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</p:grpSp>
      </p:grpSp>
      <p:sp>
        <p:nvSpPr>
          <p:cNvPr id="41" name="Текст 2"/>
          <p:cNvSpPr>
            <a:spLocks noGrp="1"/>
          </p:cNvSpPr>
          <p:nvPr>
            <p:ph type="body" sz="quarter" idx="10"/>
          </p:nvPr>
        </p:nvSpPr>
        <p:spPr>
          <a:xfrm>
            <a:off x="117889" y="306057"/>
            <a:ext cx="11988316" cy="551684"/>
          </a:xfrm>
        </p:spPr>
        <p:txBody>
          <a:bodyPr/>
          <a:lstStyle/>
          <a:p>
            <a:pPr algn="ctr"/>
            <a:r>
              <a:rPr lang="ru-RU" b="1" dirty="0"/>
              <a:t>2.5. </a:t>
            </a:r>
            <a:r>
              <a:rPr lang="ru-RU" b="1" dirty="0" smtClean="0"/>
              <a:t>ИМЕЕТ ДРУГОЕ МЕСТО ЖИТЕЛЬСТВА?</a:t>
            </a:r>
            <a:endParaRPr lang="ru-RU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247842" y="880900"/>
            <a:ext cx="57284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Укажите один из вариантов ответа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9080" y="540955"/>
            <a:ext cx="1080000" cy="1080000"/>
          </a:xfrm>
          <a:prstGeom prst="ellipse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639080" y="1480395"/>
            <a:ext cx="9209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При выборе ответа «</a:t>
            </a:r>
            <a:r>
              <a:rPr lang="ru-RU" sz="2000" b="1" dirty="0">
                <a:solidFill>
                  <a:srgbClr val="00B050"/>
                </a:solidFill>
              </a:rPr>
              <a:t>Да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» для заполнения становятся доступны вопросы 2.5.1. и 2.5.2.: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715" y="2306224"/>
            <a:ext cx="4787768" cy="193326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1020621" y="4469417"/>
            <a:ext cx="104463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034">
              <a:spcAft>
                <a:spcPts val="600"/>
              </a:spcAft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В случае, если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помещении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 1 октября 2020 года временно (</a:t>
            </a:r>
            <a:r>
              <a:rPr lang="ru-RU" sz="2000" b="1" dirty="0">
                <a:solidFill>
                  <a:srgbClr val="FF0000"/>
                </a:solidFill>
              </a:rPr>
              <a:t>менее 12 месяцев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) находились люди, которые постоянно проживают в другом месте в России или за рубежом, то при добавлении такого лица необходимо в вопросе «2.5.2 Проживает по этому адресу постоянно?» выбрать ответ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rgbClr val="00B050"/>
                </a:solidFill>
              </a:rPr>
              <a:t>Да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4099</TotalTime>
  <Words>2358</Words>
  <Application>Microsoft Office PowerPoint</Application>
  <PresentationFormat>Произвольный</PresentationFormat>
  <Paragraphs>170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Пользователь Windows</cp:lastModifiedBy>
  <cp:revision>171</cp:revision>
  <cp:lastPrinted>2020-12-25T15:12:24Z</cp:lastPrinted>
  <dcterms:created xsi:type="dcterms:W3CDTF">2020-03-31T09:31:17Z</dcterms:created>
  <dcterms:modified xsi:type="dcterms:W3CDTF">2021-10-22T08:06:31Z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4590463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